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61" r:id="rId4"/>
    <p:sldId id="265" r:id="rId5"/>
    <p:sldId id="276" r:id="rId6"/>
    <p:sldId id="288" r:id="rId7"/>
    <p:sldId id="270" r:id="rId8"/>
    <p:sldId id="287" r:id="rId9"/>
    <p:sldId id="278" r:id="rId10"/>
    <p:sldId id="277" r:id="rId11"/>
    <p:sldId id="260" r:id="rId12"/>
    <p:sldId id="289" r:id="rId13"/>
    <p:sldId id="266" r:id="rId14"/>
    <p:sldId id="280" r:id="rId15"/>
    <p:sldId id="281" r:id="rId16"/>
    <p:sldId id="282" r:id="rId17"/>
    <p:sldId id="283" r:id="rId18"/>
    <p:sldId id="279" r:id="rId19"/>
    <p:sldId id="268" r:id="rId20"/>
    <p:sldId id="269" r:id="rId21"/>
    <p:sldId id="258" r:id="rId22"/>
    <p:sldId id="264" r:id="rId23"/>
    <p:sldId id="271" r:id="rId24"/>
    <p:sldId id="285" r:id="rId25"/>
    <p:sldId id="284" r:id="rId26"/>
    <p:sldId id="286" r:id="rId27"/>
    <p:sldId id="257" r:id="rId28"/>
    <p:sldId id="259" r:id="rId29"/>
    <p:sldId id="275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29"/>
    <p:restoredTop sz="96327"/>
  </p:normalViewPr>
  <p:slideViewPr>
    <p:cSldViewPr snapToGrid="0" showGuides="1">
      <p:cViewPr varScale="1">
        <p:scale>
          <a:sx n="108" d="100"/>
          <a:sy n="108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3193-AD21-51DE-1370-A5312BC8B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059D5-3BCF-895D-2596-32B8124E4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73BC-E46F-610E-0530-17C3DC29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686D-7A7C-0397-C794-73266D4B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E1ACE-29BC-D2D7-7829-ABC30D13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2F00D-E974-5514-9487-CBC85D5E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4D5A5-148B-0E76-E8EB-9D4D901DD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CCD45-5C47-AA25-9320-C85768B1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8EFE-1D7D-2B5B-4BD7-3C80097F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09A85-0682-B237-B896-6FC6FFC3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05F37-34D5-E797-15DD-C9C9432A0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7C7A8-A118-CEBA-2862-3C3E9C48A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90D70-ED9D-DE3A-64E6-9DCC51EB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301EF-F0B7-312A-2721-F118DF04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21AE1-E85C-06B1-2041-BC877FCB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D5D8-F19E-18EE-552A-1D537302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C5F8-0181-E75C-60EF-2A7F0B86C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6A63D-45E0-36DF-A288-EB7B27A5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194E6-70DC-B5F4-BD33-66E43D61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3A435-063F-2843-4107-5467735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E79A7-6D3E-CA0B-0CDC-8FABA258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5BE96-9AFC-EAE8-7E2A-F19C35E5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5DE6-F6B4-FECA-B62A-09337542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646F7-DD49-551B-0033-7C739805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D238-22C9-63D1-2433-25E67A24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9857-BCF6-02A6-6318-354A7B31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51D35-97EE-EB5E-286F-5441119B2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7F0BD-DAFD-3E31-9FDA-D6A4CBC4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4A1EA-0C00-F9BD-857B-2581EEA9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AC0E-CFF1-4A81-FF55-AA6B6370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5F551-546D-394B-881A-14AC3827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F381-F61F-2BBA-4F21-19420A8D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1B4D-EC47-A2E3-3503-6E60DC4A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413B5-C5BC-C3A8-ABE2-0E1DEF4B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67EEE-6785-9DF5-C378-D48F456FE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F5BF4-04B5-B74E-97E2-03044D930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3797B-7161-F87C-5A4A-1310ECA6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28856-0D99-F99C-405F-217AD069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48A0C-E245-956A-240E-D02A6924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4E83-62A6-B870-6D3C-40E83A5E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C9208-70E9-1F46-1AED-CB4A9E46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56142-5160-5D13-340A-8B25680B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E6C9B-8B15-1A91-2865-01BEEE2E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A2E28-8D29-5A18-4AF6-0B950795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A9CF9-3449-EFB3-44DF-3B480C9B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0D785-C92F-0392-338F-283EF540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CBF9-E7A0-A5CB-E761-83B329D1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2F31-35BF-0B17-5AC2-57356382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C3774-5608-5545-080D-05667BAE8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FA47E-1AF5-30FA-F622-36C59739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735D6-D8D2-E0E8-7650-56CBF7D5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71CC2-87D0-FF3A-A5BC-6C3372E2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1A6D-244A-AA47-BB4C-94CFABE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36AC4-7A98-36AC-EC00-B29617BCD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96775-8203-1E93-ED36-8C96B751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9BD91-23F8-B4CD-DCA0-F228E31F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C8B41-AF5E-968B-8D31-AFA4D778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0348A-257F-7512-B2F4-6F0C854D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6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BE4AD-A340-7F17-1D80-82B26310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C1CA-BDC9-203B-CC0E-CDE73675C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01BD-D394-B42D-FAB4-085DFD3BF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8879-C625-6949-82D4-240A860F82F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5DB-F369-4A35-6A93-08AD1A5E9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502D-E49C-4F05-1440-37779A295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7960-B807-904B-B8ED-5A872ED1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4F6638-137B-2E39-8A84-8DA6A574B9E2}"/>
              </a:ext>
            </a:extLst>
          </p:cNvPr>
          <p:cNvSpPr txBox="1"/>
          <p:nvPr/>
        </p:nvSpPr>
        <p:spPr>
          <a:xfrm>
            <a:off x="2584698" y="1303297"/>
            <a:ext cx="66915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sz="3200" dirty="0"/>
            </a:br>
            <a:endParaRPr lang="en-US" sz="3200" dirty="0"/>
          </a:p>
          <a:p>
            <a:pPr algn="ctr"/>
            <a:r>
              <a:rPr lang="en-US" sz="4800" dirty="0"/>
              <a:t>Good Practices for Python</a:t>
            </a:r>
          </a:p>
          <a:p>
            <a:pPr algn="ctr"/>
            <a:r>
              <a:rPr lang="en-US" sz="4800" dirty="0"/>
              <a:t>Code Documentation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+ Code Style Standardization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78310-367E-1B6C-1738-1C783A62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870229-6C81-7689-0834-1F8E4211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67" y="0"/>
            <a:ext cx="8399455" cy="6658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3D123-FED8-DED7-AD86-2293B281484F}"/>
              </a:ext>
            </a:extLst>
          </p:cNvPr>
          <p:cNvSpPr txBox="1"/>
          <p:nvPr/>
        </p:nvSpPr>
        <p:spPr>
          <a:xfrm>
            <a:off x="339213" y="235974"/>
            <a:ext cx="1594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</a:t>
            </a:r>
            <a:br>
              <a:rPr lang="en-US" dirty="0"/>
            </a:br>
            <a:r>
              <a:rPr lang="en-US" dirty="0"/>
              <a:t>Linters in</a:t>
            </a:r>
          </a:p>
          <a:p>
            <a:r>
              <a:rPr lang="en-US" dirty="0"/>
              <a:t>to code editors</a:t>
            </a:r>
          </a:p>
          <a:p>
            <a:endParaRPr lang="en-US" dirty="0"/>
          </a:p>
          <a:p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VSCode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7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1867628" y="366128"/>
            <a:ext cx="39817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Code Documentation?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F556D-935E-DFFE-778C-3894AA07916F}"/>
              </a:ext>
            </a:extLst>
          </p:cNvPr>
          <p:cNvSpPr txBox="1"/>
          <p:nvPr/>
        </p:nvSpPr>
        <p:spPr>
          <a:xfrm>
            <a:off x="2235763" y="2936051"/>
            <a:ext cx="70300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Yourself (in a few months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 researchers using/adapting your code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Python objects (__doc__ attribute)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Auto-documentation tools (Sphinx)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Workflow tools (</a:t>
            </a:r>
            <a:r>
              <a:rPr lang="en-US" sz="2800" dirty="0" err="1"/>
              <a:t>ie</a:t>
            </a:r>
            <a:r>
              <a:rPr lang="en-US" sz="2800" dirty="0"/>
              <a:t> type checkers, </a:t>
            </a:r>
            <a:r>
              <a:rPr lang="en-US" sz="2800" dirty="0" err="1"/>
              <a:t>etc</a:t>
            </a:r>
            <a:r>
              <a:rPr lang="en-US" sz="2800" dirty="0"/>
              <a:t> (</a:t>
            </a:r>
            <a:r>
              <a:rPr lang="en-US" sz="2800" dirty="0" err="1"/>
              <a:t>mypy</a:t>
            </a:r>
            <a:r>
              <a:rPr lang="en-US" sz="2800" dirty="0"/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AI tools (</a:t>
            </a:r>
            <a:r>
              <a:rPr lang="en-US" sz="2800" dirty="0" err="1"/>
              <a:t>ChatGpt</a:t>
            </a:r>
            <a:r>
              <a:rPr lang="en-US" sz="2800" dirty="0"/>
              <a:t>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87A72-F684-A2E5-91D5-0F0290C2E769}"/>
              </a:ext>
            </a:extLst>
          </p:cNvPr>
          <p:cNvSpPr txBox="1"/>
          <p:nvPr/>
        </p:nvSpPr>
        <p:spPr>
          <a:xfrm>
            <a:off x="1868524" y="1967061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Who is the Audience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1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FC0059-3341-4BEA-CC8D-DA2D85B24C87}"/>
              </a:ext>
            </a:extLst>
          </p:cNvPr>
          <p:cNvSpPr/>
          <p:nvPr/>
        </p:nvSpPr>
        <p:spPr>
          <a:xfrm>
            <a:off x="1757548" y="2909455"/>
            <a:ext cx="4049486" cy="2600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43E4F-C62D-D384-B03F-D89F885308DA}"/>
              </a:ext>
            </a:extLst>
          </p:cNvPr>
          <p:cNvSpPr txBox="1"/>
          <p:nvPr/>
        </p:nvSpPr>
        <p:spPr>
          <a:xfrm>
            <a:off x="2042556" y="2909455"/>
            <a:ext cx="297709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cs typeface="Courier New" panose="02070309020205020404" pitchFamily="49" charset="0"/>
              </a:rPr>
              <a:t>“””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Multi-line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documentation</a:t>
            </a:r>
          </a:p>
          <a:p>
            <a:r>
              <a:rPr lang="en-US" sz="2800" dirty="0">
                <a:cs typeface="Courier New" panose="02070309020205020404" pitchFamily="49" charset="0"/>
              </a:rPr>
              <a:t>“””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33E0A-3371-FA0E-19EC-DD56AAB5F300}"/>
              </a:ext>
            </a:extLst>
          </p:cNvPr>
          <p:cNvSpPr txBox="1"/>
          <p:nvPr/>
        </p:nvSpPr>
        <p:spPr>
          <a:xfrm>
            <a:off x="1757548" y="1988519"/>
            <a:ext cx="6097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Use docstrings</a:t>
            </a:r>
          </a:p>
        </p:txBody>
      </p:sp>
    </p:spTree>
    <p:extLst>
      <p:ext uri="{BB962C8B-B14F-4D97-AF65-F5344CB8AC3E}">
        <p14:creationId xmlns:p14="http://schemas.microsoft.com/office/powerpoint/2010/main" val="3005345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“”” Module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</a:t>
            </a:r>
            <a:r>
              <a:rPr lang="en-US" dirty="0" err="1">
                <a:solidFill>
                  <a:srgbClr val="00B050"/>
                </a:solidFill>
              </a:rPr>
              <a:t>my_function</a:t>
            </a:r>
            <a:r>
              <a:rPr lang="en-US" dirty="0">
                <a:solidFill>
                  <a:srgbClr val="00B050"/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“””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my_var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“”” function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my_var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(type): description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Returns: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type: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“””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code # only useful comments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0E572-4496-BBE9-B9A2-B01B7CA7C22B}"/>
              </a:ext>
            </a:extLst>
          </p:cNvPr>
          <p:cNvSpPr txBox="1"/>
          <p:nvPr/>
        </p:nvSpPr>
        <p:spPr>
          <a:xfrm>
            <a:off x="9131047" y="1665962"/>
            <a:ext cx="243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Module docstring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F0325-223D-6B40-246F-2C82114F186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775865" y="1896794"/>
            <a:ext cx="35518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55475F-8023-BBE9-A635-6D32AA3E3AB9}"/>
              </a:ext>
            </a:extLst>
          </p:cNvPr>
          <p:cNvSpPr txBox="1"/>
          <p:nvPr/>
        </p:nvSpPr>
        <p:spPr>
          <a:xfrm>
            <a:off x="2021571" y="1196421"/>
            <a:ext cx="15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my_module.py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 Module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”””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my_function</a:t>
            </a:r>
            <a:r>
              <a:rPr lang="en-US" dirty="0"/>
              <a:t>(</a:t>
            </a:r>
            <a:r>
              <a:rPr lang="en-US" dirty="0" err="1"/>
              <a:t>my_var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 err="1">
                <a:solidFill>
                  <a:srgbClr val="00B050"/>
                </a:solidFill>
              </a:rPr>
              <a:t>Args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my_var</a:t>
            </a:r>
            <a:r>
              <a:rPr lang="en-US" dirty="0">
                <a:solidFill>
                  <a:srgbClr val="00B050"/>
                </a:solidFill>
              </a:rPr>
              <a:t> (type): description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Returns: </a:t>
            </a:r>
          </a:p>
          <a:p>
            <a:r>
              <a:rPr lang="en-US" dirty="0">
                <a:solidFill>
                  <a:srgbClr val="00B050"/>
                </a:solidFill>
              </a:rPr>
              <a:t>	type: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    “””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code # only useful comments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0E572-4496-BBE9-B9A2-B01B7CA7C22B}"/>
              </a:ext>
            </a:extLst>
          </p:cNvPr>
          <p:cNvSpPr txBox="1"/>
          <p:nvPr/>
        </p:nvSpPr>
        <p:spPr>
          <a:xfrm>
            <a:off x="9121069" y="3554138"/>
            <a:ext cx="254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Function docstring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F0325-223D-6B40-246F-2C82114F186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765887" y="3784970"/>
            <a:ext cx="35518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AE291D-142E-99FA-326B-9962A5FCB897}"/>
              </a:ext>
            </a:extLst>
          </p:cNvPr>
          <p:cNvSpPr txBox="1"/>
          <p:nvPr/>
        </p:nvSpPr>
        <p:spPr>
          <a:xfrm>
            <a:off x="9274629" y="428699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function</a:t>
            </a:r>
            <a:br>
              <a:rPr lang="en-US" dirty="0"/>
            </a:br>
            <a:r>
              <a:rPr lang="en-US" b="1" dirty="0"/>
              <a:t>not before</a:t>
            </a:r>
          </a:p>
        </p:txBody>
      </p:sp>
    </p:spTree>
    <p:extLst>
      <p:ext uri="{BB962C8B-B14F-4D97-AF65-F5344CB8AC3E}">
        <p14:creationId xmlns:p14="http://schemas.microsoft.com/office/powerpoint/2010/main" val="194708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 Module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my_function</a:t>
            </a:r>
            <a:r>
              <a:rPr lang="en-US" dirty="0"/>
              <a:t>(</a:t>
            </a:r>
            <a:r>
              <a:rPr lang="en-US" dirty="0" err="1"/>
              <a:t>my_var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 err="1">
                <a:solidFill>
                  <a:srgbClr val="00B050"/>
                </a:solidFill>
              </a:rPr>
              <a:t>Args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my_var</a:t>
            </a:r>
            <a:r>
              <a:rPr lang="en-US" dirty="0">
                <a:solidFill>
                  <a:srgbClr val="00B050"/>
                </a:solidFill>
              </a:rPr>
              <a:t> (type): description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Returns: </a:t>
            </a:r>
          </a:p>
          <a:p>
            <a:r>
              <a:rPr lang="en-US" dirty="0">
                <a:solidFill>
                  <a:srgbClr val="00B050"/>
                </a:solidFill>
              </a:rPr>
              <a:t>	type: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    “””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code # only useful comments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0E572-4496-BBE9-B9A2-B01B7CA7C22B}"/>
              </a:ext>
            </a:extLst>
          </p:cNvPr>
          <p:cNvSpPr txBox="1"/>
          <p:nvPr/>
        </p:nvSpPr>
        <p:spPr>
          <a:xfrm>
            <a:off x="9121069" y="3554138"/>
            <a:ext cx="254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Function </a:t>
            </a:r>
            <a:r>
              <a:rPr lang="en-US" sz="2400" b="1" dirty="0"/>
              <a:t>docstring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F0325-223D-6B40-246F-2C82114F186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765887" y="3784970"/>
            <a:ext cx="35518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916636-A335-52E7-1000-7504A2B4EE91}"/>
              </a:ext>
            </a:extLst>
          </p:cNvPr>
          <p:cNvSpPr txBox="1"/>
          <p:nvPr/>
        </p:nvSpPr>
        <p:spPr>
          <a:xfrm>
            <a:off x="2242159" y="3020881"/>
            <a:ext cx="22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# function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2097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 Module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my_function</a:t>
            </a:r>
            <a:r>
              <a:rPr lang="en-US" dirty="0"/>
              <a:t>(</a:t>
            </a:r>
            <a:r>
              <a:rPr lang="en-US" dirty="0" err="1"/>
              <a:t>my_var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 err="1">
                <a:solidFill>
                  <a:srgbClr val="00B050"/>
                </a:solidFill>
              </a:rPr>
              <a:t>Args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my_var</a:t>
            </a:r>
            <a:r>
              <a:rPr lang="en-US" dirty="0">
                <a:solidFill>
                  <a:srgbClr val="00B050"/>
                </a:solidFill>
              </a:rPr>
              <a:t> (type): description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Returns: </a:t>
            </a:r>
          </a:p>
          <a:p>
            <a:r>
              <a:rPr lang="en-US" dirty="0">
                <a:solidFill>
                  <a:srgbClr val="00B050"/>
                </a:solidFill>
              </a:rPr>
              <a:t>	type: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    “””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code # only useful comments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0E572-4496-BBE9-B9A2-B01B7CA7C22B}"/>
              </a:ext>
            </a:extLst>
          </p:cNvPr>
          <p:cNvSpPr txBox="1"/>
          <p:nvPr/>
        </p:nvSpPr>
        <p:spPr>
          <a:xfrm>
            <a:off x="9121069" y="3554138"/>
            <a:ext cx="254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Function </a:t>
            </a:r>
            <a:r>
              <a:rPr lang="en-US" sz="2400" b="1" dirty="0"/>
              <a:t>docstring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F0325-223D-6B40-246F-2C82114F186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765887" y="3784970"/>
            <a:ext cx="35518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6E7790-FBE7-328F-8B77-A23ECCA60594}"/>
              </a:ext>
            </a:extLst>
          </p:cNvPr>
          <p:cNvSpPr txBox="1"/>
          <p:nvPr/>
        </p:nvSpPr>
        <p:spPr>
          <a:xfrm>
            <a:off x="8943478" y="4246635"/>
            <a:ext cx="310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my_function.__doc</a:t>
            </a:r>
            <a:r>
              <a:rPr lang="en-US" b="1" dirty="0"/>
              <a:t>__ </a:t>
            </a:r>
            <a:r>
              <a:rPr lang="en-US" dirty="0"/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43963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 Module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my_var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“”” function docstring summary line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my_var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(type): description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 Returns: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type: description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“””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code </a:t>
            </a:r>
            <a:r>
              <a:rPr lang="en-US" dirty="0">
                <a:solidFill>
                  <a:srgbClr val="00B050"/>
                </a:solidFill>
              </a:rPr>
              <a:t># only useful comments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0E572-4496-BBE9-B9A2-B01B7CA7C22B}"/>
              </a:ext>
            </a:extLst>
          </p:cNvPr>
          <p:cNvSpPr txBox="1"/>
          <p:nvPr/>
        </p:nvSpPr>
        <p:spPr>
          <a:xfrm>
            <a:off x="9110875" y="5893577"/>
            <a:ext cx="152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8F0325-223D-6B40-246F-2C82114F186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8755693" y="6124409"/>
            <a:ext cx="35518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526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Code Documentation : Main Guidelines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51E70-9C74-3EDA-7A26-44A2CA8913B3}"/>
              </a:ext>
            </a:extLst>
          </p:cNvPr>
          <p:cNvSpPr/>
          <p:nvPr/>
        </p:nvSpPr>
        <p:spPr>
          <a:xfrm>
            <a:off x="2141951" y="1565753"/>
            <a:ext cx="6513534" cy="4972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C4FC0-1BE7-3B89-1AD2-9AD4B3395FF1}"/>
              </a:ext>
            </a:extLst>
          </p:cNvPr>
          <p:cNvSpPr txBox="1"/>
          <p:nvPr/>
        </p:nvSpPr>
        <p:spPr>
          <a:xfrm>
            <a:off x="2242159" y="1665962"/>
            <a:ext cx="4430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“”” Module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</a:t>
            </a:r>
            <a:r>
              <a:rPr lang="en-US" dirty="0" err="1">
                <a:solidFill>
                  <a:srgbClr val="00B050"/>
                </a:solidFill>
              </a:rPr>
              <a:t>my_function</a:t>
            </a:r>
            <a:r>
              <a:rPr lang="en-US" dirty="0">
                <a:solidFill>
                  <a:srgbClr val="00B050"/>
                </a:solidFill>
              </a:rPr>
              <a:t>():  short function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“””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F8EE-E66D-B48A-A38F-61D51681E9CC}"/>
              </a:ext>
            </a:extLst>
          </p:cNvPr>
          <p:cNvSpPr txBox="1"/>
          <p:nvPr/>
        </p:nvSpPr>
        <p:spPr>
          <a:xfrm>
            <a:off x="2242159" y="3394739"/>
            <a:ext cx="37707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my_function</a:t>
            </a:r>
            <a:r>
              <a:rPr lang="en-US" dirty="0"/>
              <a:t>(</a:t>
            </a:r>
            <a:r>
              <a:rPr lang="en-US" dirty="0" err="1"/>
              <a:t>my_var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</a:t>
            </a:r>
            <a:r>
              <a:rPr lang="en-US" dirty="0" err="1">
                <a:solidFill>
                  <a:srgbClr val="00B050"/>
                </a:solidFill>
              </a:rPr>
              <a:t>Args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err="1">
                <a:solidFill>
                  <a:srgbClr val="00B050"/>
                </a:solidFill>
              </a:rPr>
              <a:t>my_var</a:t>
            </a:r>
            <a:r>
              <a:rPr lang="en-US" dirty="0">
                <a:solidFill>
                  <a:srgbClr val="00B050"/>
                </a:solidFill>
              </a:rPr>
              <a:t> (type): description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      Returns: </a:t>
            </a:r>
          </a:p>
          <a:p>
            <a:r>
              <a:rPr lang="en-US" dirty="0">
                <a:solidFill>
                  <a:srgbClr val="00B050"/>
                </a:solidFill>
              </a:rPr>
              <a:t>	type: description</a:t>
            </a:r>
          </a:p>
          <a:p>
            <a:r>
              <a:rPr lang="en-US" dirty="0">
                <a:solidFill>
                  <a:srgbClr val="00B050"/>
                </a:solidFill>
              </a:rPr>
              <a:t>    “””</a:t>
            </a:r>
          </a:p>
          <a:p>
            <a:r>
              <a:rPr lang="en-US" dirty="0"/>
              <a:t>     code </a:t>
            </a:r>
            <a:r>
              <a:rPr lang="en-US" dirty="0">
                <a:solidFill>
                  <a:srgbClr val="0070C0"/>
                </a:solidFill>
              </a:rPr>
              <a:t># only useful comments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11EBDC-722C-8C22-C618-1D925E43545E}"/>
              </a:ext>
            </a:extLst>
          </p:cNvPr>
          <p:cNvSpPr txBox="1"/>
          <p:nvPr/>
        </p:nvSpPr>
        <p:spPr>
          <a:xfrm>
            <a:off x="8998120" y="2136338"/>
            <a:ext cx="28065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Include: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docstring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 docstring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Argument types &amp;</a:t>
            </a:r>
            <a:br>
              <a:rPr lang="en-US" dirty="0"/>
            </a:br>
            <a:r>
              <a:rPr lang="en-US" dirty="0"/>
              <a:t>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Return value type &amp;</a:t>
            </a:r>
          </a:p>
          <a:p>
            <a:pPr lvl="1"/>
            <a:r>
              <a:rPr lang="en-US" dirty="0"/>
              <a:t>     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docstring</a:t>
            </a:r>
          </a:p>
        </p:txBody>
      </p:sp>
    </p:spTree>
    <p:extLst>
      <p:ext uri="{BB962C8B-B14F-4D97-AF65-F5344CB8AC3E}">
        <p14:creationId xmlns:p14="http://schemas.microsoft.com/office/powerpoint/2010/main" val="22860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490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Different Function Docstring Formats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5AA23-C533-1D0D-3076-548B62DF4446}"/>
              </a:ext>
            </a:extLst>
          </p:cNvPr>
          <p:cNvSpPr txBox="1"/>
          <p:nvPr/>
        </p:nvSpPr>
        <p:spPr>
          <a:xfrm>
            <a:off x="770351" y="2152709"/>
            <a:ext cx="61001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</a:rPr>
              <a:t>Args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err="1">
                <a:solidFill>
                  <a:srgbClr val="00B050"/>
                </a:solidFill>
              </a:rPr>
              <a:t>my_var</a:t>
            </a:r>
            <a:r>
              <a:rPr lang="en-US" sz="2400" b="1" dirty="0">
                <a:solidFill>
                  <a:srgbClr val="00B050"/>
                </a:solidFill>
              </a:rPr>
              <a:t> (type): description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          Returns: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type: description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“””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21520-57D6-1612-A402-D4E9B58B4CDA}"/>
              </a:ext>
            </a:extLst>
          </p:cNvPr>
          <p:cNvSpPr txBox="1"/>
          <p:nvPr/>
        </p:nvSpPr>
        <p:spPr>
          <a:xfrm>
            <a:off x="7089732" y="1528175"/>
            <a:ext cx="26284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Format standards: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Google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NumPy/SciPy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reStructuredText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Epytext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0F53BE-D9E8-922A-DC8B-5E58211D6420}"/>
              </a:ext>
            </a:extLst>
          </p:cNvPr>
          <p:cNvCxnSpPr/>
          <p:nvPr/>
        </p:nvCxnSpPr>
        <p:spPr>
          <a:xfrm flipH="1">
            <a:off x="5398718" y="2492679"/>
            <a:ext cx="1691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48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259FC6-DEEF-225A-7C22-EE66DE769D52}"/>
              </a:ext>
            </a:extLst>
          </p:cNvPr>
          <p:cNvSpPr txBox="1"/>
          <p:nvPr/>
        </p:nvSpPr>
        <p:spPr>
          <a:xfrm>
            <a:off x="1403498" y="835784"/>
            <a:ext cx="982448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Python does not enforce any one  particular coding style, or require any documentation, testing or type checking</a:t>
            </a:r>
          </a:p>
          <a:p>
            <a:endParaRPr lang="en-US" sz="2800" dirty="0"/>
          </a:p>
          <a:p>
            <a:r>
              <a:rPr lang="en-US" sz="2800" dirty="0"/>
              <a:t>However – there are very good reasons to use standardized styles, and formal levels of code documentation, type checking, and unit testing.</a:t>
            </a:r>
          </a:p>
          <a:p>
            <a:endParaRPr lang="en-US" sz="2800" dirty="0"/>
          </a:p>
          <a:p>
            <a:r>
              <a:rPr lang="en-US" sz="2800" dirty="0"/>
              <a:t>This may take a little longer to initially code, but will ultimately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save you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code will be more reliable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code will be much more useful to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9CD7-CF3A-0B1D-ACA8-CF32BE23D106}"/>
              </a:ext>
            </a:extLst>
          </p:cNvPr>
          <p:cNvSpPr txBox="1"/>
          <p:nvPr/>
        </p:nvSpPr>
        <p:spPr>
          <a:xfrm>
            <a:off x="2126512" y="41466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5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553227" y="454982"/>
            <a:ext cx="36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Function Docstring Formats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5AA23-C533-1D0D-3076-548B62DF4446}"/>
              </a:ext>
            </a:extLst>
          </p:cNvPr>
          <p:cNvSpPr txBox="1"/>
          <p:nvPr/>
        </p:nvSpPr>
        <p:spPr>
          <a:xfrm>
            <a:off x="770351" y="2152709"/>
            <a:ext cx="61001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“”” function docstring summary line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          Parameters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      ----------------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</a:rPr>
              <a:t>Args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</a:t>
            </a:r>
            <a:r>
              <a:rPr lang="en-US" sz="2400" b="1" dirty="0" err="1">
                <a:solidFill>
                  <a:srgbClr val="00B050"/>
                </a:solidFill>
              </a:rPr>
              <a:t>my_var</a:t>
            </a:r>
            <a:r>
              <a:rPr lang="en-US" sz="2400" b="1" dirty="0">
                <a:solidFill>
                  <a:srgbClr val="00B050"/>
                </a:solidFill>
              </a:rPr>
              <a:t> : type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	description of </a:t>
            </a:r>
            <a:r>
              <a:rPr lang="en-US" sz="2400" b="1" dirty="0" err="1">
                <a:solidFill>
                  <a:srgbClr val="00B050"/>
                </a:solidFill>
              </a:rPr>
              <a:t>my_var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          Returns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      ------------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type: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	description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    “””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21520-57D6-1612-A402-D4E9B58B4CDA}"/>
              </a:ext>
            </a:extLst>
          </p:cNvPr>
          <p:cNvSpPr txBox="1"/>
          <p:nvPr/>
        </p:nvSpPr>
        <p:spPr>
          <a:xfrm>
            <a:off x="7089732" y="1528175"/>
            <a:ext cx="256595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Format standards: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Google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NumPy/SciPy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reStructuredText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Epytext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0F53BE-D9E8-922A-DC8B-5E58211D6420}"/>
              </a:ext>
            </a:extLst>
          </p:cNvPr>
          <p:cNvCxnSpPr/>
          <p:nvPr/>
        </p:nvCxnSpPr>
        <p:spPr>
          <a:xfrm flipH="1">
            <a:off x="5398718" y="2492679"/>
            <a:ext cx="1691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9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B85BE-1736-0D80-1D60-C19494BDFD49}"/>
              </a:ext>
            </a:extLst>
          </p:cNvPr>
          <p:cNvSpPr/>
          <p:nvPr/>
        </p:nvSpPr>
        <p:spPr>
          <a:xfrm>
            <a:off x="920537" y="621486"/>
            <a:ext cx="5028180" cy="4329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F7B50-D87C-FDF0-1B6F-B326E081B918}"/>
              </a:ext>
            </a:extLst>
          </p:cNvPr>
          <p:cNvSpPr txBox="1"/>
          <p:nvPr/>
        </p:nvSpPr>
        <p:spPr>
          <a:xfrm>
            <a:off x="1074649" y="775598"/>
            <a:ext cx="20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FDE9A-CD8B-4C28-356E-7E049D6CB59A}"/>
              </a:ext>
            </a:extLst>
          </p:cNvPr>
          <p:cNvSpPr txBox="1"/>
          <p:nvPr/>
        </p:nvSpPr>
        <p:spPr>
          <a:xfrm>
            <a:off x="1146568" y="2583849"/>
            <a:ext cx="480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  </a:t>
            </a:r>
            <a:r>
              <a:rPr lang="en-US" b="1" dirty="0" err="1"/>
              <a:t>FindSq</a:t>
            </a:r>
            <a:r>
              <a:rPr lang="en-US" b="1" dirty="0"/>
              <a:t>(a)</a:t>
            </a:r>
            <a:r>
              <a:rPr lang="en-US" dirty="0"/>
              <a:t> :</a:t>
            </a:r>
          </a:p>
          <a:p>
            <a:r>
              <a:rPr lang="en-US" dirty="0"/>
              <a:t>    x= </a:t>
            </a:r>
            <a:r>
              <a:rPr lang="en-US" dirty="0" err="1"/>
              <a:t>np.sqrt</a:t>
            </a:r>
            <a:r>
              <a:rPr lang="en-US" dirty="0"/>
              <a:t>(a)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find sqrt of a</a:t>
            </a:r>
          </a:p>
          <a:p>
            <a:r>
              <a:rPr lang="en-US" dirty="0"/>
              <a:t>    return x</a:t>
            </a:r>
          </a:p>
          <a:p>
            <a:r>
              <a:rPr lang="en-US" dirty="0"/>
              <a:t>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5C36B-DE98-CD10-2DD3-7772CBF20CCA}"/>
              </a:ext>
            </a:extLst>
          </p:cNvPr>
          <p:cNvSpPr txBox="1"/>
          <p:nvPr/>
        </p:nvSpPr>
        <p:spPr>
          <a:xfrm>
            <a:off x="822848" y="252153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FindSq.py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0A6C7-B83F-6E6A-AE5E-18629DF76EF5}"/>
              </a:ext>
            </a:extLst>
          </p:cNvPr>
          <p:cNvSpPr txBox="1"/>
          <p:nvPr/>
        </p:nvSpPr>
        <p:spPr>
          <a:xfrm>
            <a:off x="1146568" y="2214517"/>
            <a:ext cx="494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Function to find the square root of a number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whi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8D84B-6BF2-A5A4-ECA7-4F02CF2162EE}"/>
              </a:ext>
            </a:extLst>
          </p:cNvPr>
          <p:cNvSpPr txBox="1"/>
          <p:nvPr/>
        </p:nvSpPr>
        <p:spPr>
          <a:xfrm>
            <a:off x="7540500" y="1496756"/>
            <a:ext cx="4802918" cy="5109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Missing module docstring </a:t>
            </a:r>
          </a:p>
          <a:p>
            <a:endParaRPr lang="en-GB" sz="140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Line too long (101/100)</a:t>
            </a:r>
          </a:p>
          <a:p>
            <a:endParaRPr lang="en-GB" sz="140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Missing function or method docstring</a:t>
            </a:r>
          </a:p>
          <a:p>
            <a:endParaRPr lang="en-GB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Module name "</a:t>
            </a:r>
            <a:r>
              <a:rPr lang="en-GB" sz="14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FindSq</a:t>
            </a:r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" doesn't conform to </a:t>
            </a:r>
            <a:b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</a:br>
            <a:r>
              <a:rPr lang="en-GB" sz="140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snake_case</a:t>
            </a:r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 naming style (invalid-name)</a:t>
            </a:r>
          </a:p>
          <a:p>
            <a:endParaRPr lang="en-GB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  <a:t>Argument name "a" doesn't conform to snake_</a:t>
            </a:r>
            <a:b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  <a:t>case naming</a:t>
            </a:r>
          </a:p>
          <a:p>
            <a:endParaRPr lang="en-GB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Variable name "x" doesn't conform to snake_</a:t>
            </a:r>
            <a:b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case naming style</a:t>
            </a:r>
          </a:p>
          <a:p>
            <a:endParaRPr lang="en-GB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C000"/>
                </a:solidFill>
                <a:effectLst/>
                <a:latin typeface="Menlo" panose="020B0609030804020204" pitchFamily="49" charset="0"/>
              </a:rPr>
              <a:t>No typing of function </a:t>
            </a:r>
            <a:r>
              <a:rPr lang="en-GB" sz="1400" dirty="0" err="1">
                <a:solidFill>
                  <a:srgbClr val="FFC000"/>
                </a:solidFill>
                <a:effectLst/>
                <a:latin typeface="Menlo" panose="020B0609030804020204" pitchFamily="49" charset="0"/>
              </a:rPr>
              <a:t>args</a:t>
            </a:r>
            <a:r>
              <a:rPr lang="en-GB" sz="1400" dirty="0">
                <a:solidFill>
                  <a:srgbClr val="FFC000"/>
                </a:solidFill>
                <a:effectLst/>
                <a:latin typeface="Menlo" panose="020B0609030804020204" pitchFamily="49" charset="0"/>
              </a:rPr>
              <a:t> or return type</a:t>
            </a:r>
          </a:p>
          <a:p>
            <a:r>
              <a:rPr lang="en-GB" sz="1400" dirty="0">
                <a:solidFill>
                  <a:srgbClr val="FFC000"/>
                </a:solidFill>
                <a:latin typeface="Menlo" panose="020B0609030804020204" pitchFamily="49" charset="0"/>
              </a:rPr>
              <a:t>Too many spaces</a:t>
            </a:r>
          </a:p>
          <a:p>
            <a:r>
              <a:rPr lang="en-GB" sz="1400" dirty="0">
                <a:solidFill>
                  <a:srgbClr val="FFC000"/>
                </a:solidFill>
                <a:effectLst/>
                <a:latin typeface="Menlo" panose="020B0609030804020204" pitchFamily="49" charset="0"/>
              </a:rPr>
              <a:t>Unnecessary comment </a:t>
            </a:r>
          </a:p>
          <a:p>
            <a:r>
              <a:rPr lang="en-GB" sz="1400" dirty="0">
                <a:solidFill>
                  <a:srgbClr val="FFC000"/>
                </a:solidFill>
                <a:latin typeface="Menlo" panose="020B0609030804020204" pitchFamily="49" charset="0"/>
              </a:rPr>
              <a:t>Function description outside function</a:t>
            </a:r>
            <a:endParaRPr lang="en-GB" sz="1400" dirty="0">
              <a:solidFill>
                <a:srgbClr val="FFC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C000"/>
                </a:solidFill>
                <a:latin typeface="Menlo" panose="020B0609030804020204" pitchFamily="49" charset="0"/>
              </a:rPr>
              <a:t>Function</a:t>
            </a:r>
            <a: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FC000"/>
                </a:solidFill>
                <a:latin typeface="Menlo" panose="020B0609030804020204" pitchFamily="49" charset="0"/>
              </a:rPr>
              <a:t>name not descriptive enough</a:t>
            </a:r>
          </a:p>
          <a:p>
            <a:endParaRPr lang="en-GB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F0000"/>
                </a:solidFill>
                <a:latin typeface="Menlo" panose="020B0609030804020204" pitchFamily="49" charset="0"/>
              </a:rPr>
              <a:t> 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7FEA1A-6ECC-941E-FE82-430E2086BA70}"/>
              </a:ext>
            </a:extLst>
          </p:cNvPr>
          <p:cNvSpPr txBox="1"/>
          <p:nvPr/>
        </p:nvSpPr>
        <p:spPr>
          <a:xfrm>
            <a:off x="2379945" y="5436296"/>
            <a:ext cx="45047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en-GB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pylint</a:t>
            </a:r>
            <a:r>
              <a:rPr lang="en-GB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FindSq.py</a:t>
            </a:r>
            <a:br>
              <a:rPr lang="en-GB" sz="18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</a:br>
            <a:r>
              <a:rPr lang="en-GB" sz="18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r>
              <a:rPr lang="en-GB" sz="16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Your code has been rated at 0.00/10</a:t>
            </a:r>
          </a:p>
          <a:p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4C2DE5-D6B1-E7BE-7E00-E186C0211923}"/>
              </a:ext>
            </a:extLst>
          </p:cNvPr>
          <p:cNvCxnSpPr/>
          <p:nvPr/>
        </p:nvCxnSpPr>
        <p:spPr>
          <a:xfrm flipV="1">
            <a:off x="5341272" y="5193431"/>
            <a:ext cx="1871330" cy="48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B85BE-1736-0D80-1D60-C19494BDFD49}"/>
              </a:ext>
            </a:extLst>
          </p:cNvPr>
          <p:cNvSpPr/>
          <p:nvPr/>
        </p:nvSpPr>
        <p:spPr>
          <a:xfrm>
            <a:off x="2250041" y="606175"/>
            <a:ext cx="5028180" cy="5281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F7B50-D87C-FDF0-1B6F-B326E081B918}"/>
              </a:ext>
            </a:extLst>
          </p:cNvPr>
          <p:cNvSpPr txBox="1"/>
          <p:nvPr/>
        </p:nvSpPr>
        <p:spPr>
          <a:xfrm>
            <a:off x="2404153" y="760288"/>
            <a:ext cx="4408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“”” Contains function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find_square_root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() “””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imports</a:t>
            </a:r>
          </a:p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FDE9A-CD8B-4C28-356E-7E049D6CB59A}"/>
              </a:ext>
            </a:extLst>
          </p:cNvPr>
          <p:cNvSpPr txBox="1"/>
          <p:nvPr/>
        </p:nvSpPr>
        <p:spPr>
          <a:xfrm>
            <a:off x="2374180" y="2219728"/>
            <a:ext cx="4802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  </a:t>
            </a:r>
            <a:r>
              <a:rPr lang="en-US" b="1" dirty="0" err="1"/>
              <a:t>find_square_root</a:t>
            </a:r>
            <a:r>
              <a:rPr lang="en-US" dirty="0"/>
              <a:t>(number : float ) -&gt;  float 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“””Function to find the square root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    Calculates and returns the square root of             	the argument variable number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Args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number (float) : number to find sqrt of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   Returns: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float: square root of number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   “””</a:t>
            </a:r>
          </a:p>
          <a:p>
            <a:r>
              <a:rPr lang="en-US" dirty="0"/>
              <a:t>    result= </a:t>
            </a:r>
            <a:r>
              <a:rPr lang="en-US" dirty="0" err="1"/>
              <a:t>np.sqrt</a:t>
            </a:r>
            <a:r>
              <a:rPr lang="en-US" dirty="0"/>
              <a:t>(number) </a:t>
            </a:r>
          </a:p>
          <a:p>
            <a:r>
              <a:rPr lang="en-US" dirty="0"/>
              <a:t>    return result</a:t>
            </a:r>
          </a:p>
          <a:p>
            <a:r>
              <a:rPr lang="en-US" dirty="0"/>
              <a:t>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5C36B-DE98-CD10-2DD3-7772CBF20CCA}"/>
              </a:ext>
            </a:extLst>
          </p:cNvPr>
          <p:cNvSpPr txBox="1"/>
          <p:nvPr/>
        </p:nvSpPr>
        <p:spPr>
          <a:xfrm>
            <a:off x="2152352" y="236843"/>
            <a:ext cx="21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find_square_root</a:t>
            </a:r>
            <a:r>
              <a:rPr lang="en-US" dirty="0" err="1"/>
              <a:t>.py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F82C2-AE6D-5D00-2F66-C8A0C4007869}"/>
              </a:ext>
            </a:extLst>
          </p:cNvPr>
          <p:cNvSpPr txBox="1"/>
          <p:nvPr/>
        </p:nvSpPr>
        <p:spPr>
          <a:xfrm>
            <a:off x="4573692" y="6097712"/>
            <a:ext cx="40511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pylint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find_square_root.py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Your code has been rated at 10.00/10</a:t>
            </a:r>
          </a:p>
          <a:p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0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B85BE-1736-0D80-1D60-C19494BDFD49}"/>
              </a:ext>
            </a:extLst>
          </p:cNvPr>
          <p:cNvSpPr/>
          <p:nvPr/>
        </p:nvSpPr>
        <p:spPr>
          <a:xfrm>
            <a:off x="3419622" y="1274129"/>
            <a:ext cx="5028180" cy="5281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F7B50-D87C-FDF0-1B6F-B326E081B918}"/>
              </a:ext>
            </a:extLst>
          </p:cNvPr>
          <p:cNvSpPr txBox="1"/>
          <p:nvPr/>
        </p:nvSpPr>
        <p:spPr>
          <a:xfrm>
            <a:off x="3573734" y="1428242"/>
            <a:ext cx="44081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 Contains function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find_square_root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(): “””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# imports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import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numpy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as np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FDE9A-CD8B-4C28-356E-7E049D6CB59A}"/>
              </a:ext>
            </a:extLst>
          </p:cNvPr>
          <p:cNvSpPr txBox="1"/>
          <p:nvPr/>
        </p:nvSpPr>
        <p:spPr>
          <a:xfrm>
            <a:off x="3543761" y="2887682"/>
            <a:ext cx="4802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  </a:t>
            </a:r>
            <a:r>
              <a:rPr lang="en-US" b="1" dirty="0" err="1"/>
              <a:t>find_square_root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number : float ) -&gt;  float 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“””Function to find the square root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  Calculates and returns the square root of             	the argument variable number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Args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number (float) : number to find sqrt of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  Returns: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	float: square root of number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“””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result=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np.sqrt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(number)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return result</a:t>
            </a:r>
          </a:p>
          <a:p>
            <a:r>
              <a:rPr lang="en-US" dirty="0"/>
              <a:t>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F5C36B-DE98-CD10-2DD3-7772CBF20CCA}"/>
              </a:ext>
            </a:extLst>
          </p:cNvPr>
          <p:cNvSpPr txBox="1"/>
          <p:nvPr/>
        </p:nvSpPr>
        <p:spPr>
          <a:xfrm>
            <a:off x="3321933" y="904797"/>
            <a:ext cx="212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find_square_root</a:t>
            </a:r>
            <a:r>
              <a:rPr lang="en-US" dirty="0" err="1"/>
              <a:t>.py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84776-E101-8E95-6F4A-DB9CA45D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DC026-BF5A-BA6B-C855-47E02349BCB8}"/>
              </a:ext>
            </a:extLst>
          </p:cNvPr>
          <p:cNvSpPr txBox="1"/>
          <p:nvPr/>
        </p:nvSpPr>
        <p:spPr>
          <a:xfrm>
            <a:off x="1583684" y="316483"/>
            <a:ext cx="541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Documentation through Type Hints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52DC8-8083-9242-AD31-774C6AE68009}"/>
              </a:ext>
            </a:extLst>
          </p:cNvPr>
          <p:cNvSpPr txBox="1"/>
          <p:nvPr/>
        </p:nvSpPr>
        <p:spPr>
          <a:xfrm>
            <a:off x="9080205" y="1274129"/>
            <a:ext cx="319549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hints are a formal solution </a:t>
            </a:r>
            <a:br>
              <a:rPr lang="en-US" dirty="0"/>
            </a:br>
            <a:r>
              <a:rPr lang="en-US" dirty="0"/>
              <a:t>to specify types of variables,</a:t>
            </a:r>
            <a:br>
              <a:rPr lang="en-US" dirty="0"/>
            </a:br>
            <a:r>
              <a:rPr lang="en-US" dirty="0"/>
              <a:t>function arguments</a:t>
            </a:r>
            <a:br>
              <a:rPr lang="en-US" dirty="0"/>
            </a:br>
            <a:r>
              <a:rPr lang="en-US" dirty="0"/>
              <a:t>and return types</a:t>
            </a:r>
          </a:p>
          <a:p>
            <a:endParaRPr lang="en-US" dirty="0"/>
          </a:p>
          <a:p>
            <a:r>
              <a:rPr lang="en-GB" b="1" i="0" u="none" strike="noStrike" dirty="0">
                <a:solidFill>
                  <a:srgbClr val="292929"/>
                </a:solidFill>
                <a:effectLst/>
                <a:latin typeface="source-serif-pro"/>
              </a:rPr>
              <a:t>Adding type hints has no </a:t>
            </a:r>
            <a:br>
              <a:rPr lang="en-GB" b="1" i="0" u="none" strike="noStrike" dirty="0">
                <a:solidFill>
                  <a:srgbClr val="292929"/>
                </a:solidFill>
                <a:effectLst/>
                <a:latin typeface="source-serif-pro"/>
              </a:rPr>
            </a:br>
            <a:r>
              <a:rPr lang="en-GB" b="1" i="0" u="none" strike="noStrike" dirty="0">
                <a:solidFill>
                  <a:srgbClr val="292929"/>
                </a:solidFill>
                <a:effectLst/>
                <a:latin typeface="source-serif-pro"/>
              </a:rPr>
              <a:t>runtime effect</a:t>
            </a:r>
          </a:p>
          <a:p>
            <a:endParaRPr lang="en-GB" b="1" dirty="0">
              <a:solidFill>
                <a:srgbClr val="292929"/>
              </a:solidFill>
              <a:latin typeface="source-serif-pro"/>
            </a:endParaRPr>
          </a:p>
          <a:p>
            <a:r>
              <a:rPr lang="en-US" b="1" dirty="0"/>
              <a:t>Helps to document code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be checked by type hint</a:t>
            </a:r>
            <a:br>
              <a:rPr lang="en-US" dirty="0"/>
            </a:br>
            <a:r>
              <a:rPr lang="en-US" dirty="0"/>
              <a:t>checkers such as </a:t>
            </a:r>
            <a:r>
              <a:rPr lang="en-US" dirty="0" err="1"/>
              <a:t>MyPy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catch unexpected errors</a:t>
            </a:r>
          </a:p>
          <a:p>
            <a:endParaRPr lang="en-US" dirty="0"/>
          </a:p>
          <a:p>
            <a:r>
              <a:rPr lang="en-US" dirty="0"/>
              <a:t>Using type hints is strongly</a:t>
            </a:r>
            <a:br>
              <a:rPr lang="en-US" dirty="0"/>
            </a:br>
            <a:r>
              <a:rPr lang="en-US" dirty="0"/>
              <a:t>recommended for  all code</a:t>
            </a:r>
          </a:p>
          <a:p>
            <a:r>
              <a:rPr lang="en-US" dirty="0"/>
              <a:t>(apart from short throw </a:t>
            </a:r>
          </a:p>
          <a:p>
            <a:r>
              <a:rPr lang="en-US" dirty="0"/>
              <a:t>away code)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5FCE9-62DA-2373-E2DD-BCECE61203F4}"/>
              </a:ext>
            </a:extLst>
          </p:cNvPr>
          <p:cNvSpPr txBox="1"/>
          <p:nvPr/>
        </p:nvSpPr>
        <p:spPr>
          <a:xfrm>
            <a:off x="9074983" y="685815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 is dynamically typed</a:t>
            </a:r>
          </a:p>
        </p:txBody>
      </p:sp>
    </p:spTree>
    <p:extLst>
      <p:ext uri="{BB962C8B-B14F-4D97-AF65-F5344CB8AC3E}">
        <p14:creationId xmlns:p14="http://schemas.microsoft.com/office/powerpoint/2010/main" val="208908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84776-E101-8E95-6F4A-DB9CA45D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DC026-BF5A-BA6B-C855-47E02349BCB8}"/>
              </a:ext>
            </a:extLst>
          </p:cNvPr>
          <p:cNvSpPr txBox="1"/>
          <p:nvPr/>
        </p:nvSpPr>
        <p:spPr>
          <a:xfrm>
            <a:off x="1583684" y="316483"/>
            <a:ext cx="561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Documentation through 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06C59-1CD3-E850-7E63-D3E14CF559E0}"/>
              </a:ext>
            </a:extLst>
          </p:cNvPr>
          <p:cNvSpPr txBox="1"/>
          <p:nvPr/>
        </p:nvSpPr>
        <p:spPr>
          <a:xfrm>
            <a:off x="1980963" y="1876300"/>
            <a:ext cx="8230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Providing unit tests: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Shows users examples of how to call your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Demonstrates to users that your function (still) works</a:t>
            </a:r>
          </a:p>
        </p:txBody>
      </p:sp>
    </p:spTree>
    <p:extLst>
      <p:ext uri="{BB962C8B-B14F-4D97-AF65-F5344CB8AC3E}">
        <p14:creationId xmlns:p14="http://schemas.microsoft.com/office/powerpoint/2010/main" val="116320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84776-E101-8E95-6F4A-DB9CA45D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DC026-BF5A-BA6B-C855-47E02349BCB8}"/>
              </a:ext>
            </a:extLst>
          </p:cNvPr>
          <p:cNvSpPr txBox="1"/>
          <p:nvPr/>
        </p:nvSpPr>
        <p:spPr>
          <a:xfrm>
            <a:off x="1583684" y="316483"/>
            <a:ext cx="561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Documentation through Unit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01823-C8E3-D801-0D11-DB04C0434B72}"/>
              </a:ext>
            </a:extLst>
          </p:cNvPr>
          <p:cNvSpPr txBox="1"/>
          <p:nvPr/>
        </p:nvSpPr>
        <p:spPr>
          <a:xfrm>
            <a:off x="992817" y="1807581"/>
            <a:ext cx="3399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</a:t>
            </a:r>
            <a:r>
              <a:rPr lang="en-US" sz="2400" dirty="0" err="1"/>
              <a:t>my_square.py</a:t>
            </a:r>
            <a:endParaRPr lang="en-US" sz="2400" dirty="0"/>
          </a:p>
          <a:p>
            <a:r>
              <a:rPr lang="en-US" sz="2400" dirty="0"/>
              <a:t>…</a:t>
            </a:r>
          </a:p>
          <a:p>
            <a:r>
              <a:rPr lang="en-US" sz="2400" dirty="0"/>
              <a:t>/tests/</a:t>
            </a:r>
            <a:r>
              <a:rPr lang="en-US" sz="2400" dirty="0" err="1"/>
              <a:t>test_my_square.py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3C640-B2C2-C6AB-B533-71E16A2956CD}"/>
              </a:ext>
            </a:extLst>
          </p:cNvPr>
          <p:cNvSpPr txBox="1"/>
          <p:nvPr/>
        </p:nvSpPr>
        <p:spPr>
          <a:xfrm>
            <a:off x="5092535" y="3228667"/>
            <a:ext cx="234230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test_my_squares</a:t>
            </a:r>
            <a:r>
              <a:rPr lang="en-US" dirty="0"/>
              <a:t>():</a:t>
            </a:r>
          </a:p>
          <a:p>
            <a:r>
              <a:rPr lang="en-US" dirty="0"/>
              <a:t>    </a:t>
            </a:r>
            <a:r>
              <a:rPr lang="en-US" dirty="0" err="1"/>
              <a:t>r_val</a:t>
            </a:r>
            <a:r>
              <a:rPr lang="en-US" dirty="0"/>
              <a:t>=</a:t>
            </a:r>
            <a:r>
              <a:rPr lang="en-US" b="1" dirty="0" err="1"/>
              <a:t>my_square</a:t>
            </a:r>
            <a:r>
              <a:rPr lang="en-US" dirty="0"/>
              <a:t>(3)</a:t>
            </a:r>
          </a:p>
          <a:p>
            <a:r>
              <a:rPr lang="en-US" dirty="0"/>
              <a:t>    assert </a:t>
            </a:r>
            <a:r>
              <a:rPr lang="en-US" dirty="0" err="1"/>
              <a:t>r_val</a:t>
            </a:r>
            <a:r>
              <a:rPr lang="en-US" dirty="0"/>
              <a:t> == 9</a:t>
            </a:r>
          </a:p>
          <a:p>
            <a:r>
              <a:rPr lang="en-US" dirty="0"/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B310B-A4BB-1A4B-EE05-5B688EB1864C}"/>
              </a:ext>
            </a:extLst>
          </p:cNvPr>
          <p:cNvSpPr txBox="1"/>
          <p:nvPr/>
        </p:nvSpPr>
        <p:spPr>
          <a:xfrm>
            <a:off x="5092535" y="1207417"/>
            <a:ext cx="236609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 </a:t>
            </a:r>
            <a:r>
              <a:rPr lang="en-US" b="1" dirty="0" err="1"/>
              <a:t>my_square</a:t>
            </a:r>
            <a:r>
              <a:rPr lang="en-US" dirty="0"/>
              <a:t>(float x):</a:t>
            </a:r>
          </a:p>
          <a:p>
            <a:r>
              <a:rPr lang="en-US" dirty="0"/>
              <a:t>    return x*x</a:t>
            </a:r>
          </a:p>
          <a:p>
            <a:r>
              <a:rPr lang="en-US" dirty="0"/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44051-23C9-B412-8442-0204528B2347}"/>
              </a:ext>
            </a:extLst>
          </p:cNvPr>
          <p:cNvSpPr txBox="1"/>
          <p:nvPr/>
        </p:nvSpPr>
        <p:spPr>
          <a:xfrm>
            <a:off x="1816925" y="5355771"/>
            <a:ext cx="98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</a:t>
            </a:r>
            <a:r>
              <a:rPr lang="en-US" dirty="0" err="1"/>
              <a:t>pytest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2A858-4B8D-D299-2F40-F23D11C612FA}"/>
              </a:ext>
            </a:extLst>
          </p:cNvPr>
          <p:cNvSpPr txBox="1"/>
          <p:nvPr/>
        </p:nvSpPr>
        <p:spPr>
          <a:xfrm>
            <a:off x="1947553" y="5997039"/>
            <a:ext cx="9528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tests/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test_</a:t>
            </a:r>
            <a:r>
              <a:rPr lang="en-GB" dirty="0" err="1">
                <a:solidFill>
                  <a:srgbClr val="000000"/>
                </a:solidFill>
                <a:latin typeface="Menlo" panose="020B0609030804020204" pitchFamily="49" charset="0"/>
              </a:rPr>
              <a:t>my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_square.py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.                           [100%]</a:t>
            </a:r>
          </a:p>
          <a:p>
            <a:r>
              <a:rPr lang="en-GB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======================= </a:t>
            </a:r>
            <a:r>
              <a:rPr lang="en-GB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1 passed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dirty="0">
                <a:solidFill>
                  <a:srgbClr val="2FB41D"/>
                </a:solidFill>
                <a:latin typeface="Menlo" panose="020B0609030804020204" pitchFamily="49" charset="0"/>
              </a:rPr>
              <a:t>0</a:t>
            </a:r>
            <a:r>
              <a:rPr lang="en-GB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.36s ========================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03076-A4E8-92BB-22D3-621DA974883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111335" y="1669082"/>
            <a:ext cx="1981200" cy="3545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3F4CFD-716C-A7EA-3F1E-31CA94426477}"/>
              </a:ext>
            </a:extLst>
          </p:cNvPr>
          <p:cNvCxnSpPr>
            <a:cxnSpLocks/>
          </p:cNvCxnSpPr>
          <p:nvPr/>
        </p:nvCxnSpPr>
        <p:spPr>
          <a:xfrm>
            <a:off x="4286992" y="2972501"/>
            <a:ext cx="805543" cy="9422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256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6AF70-846C-E714-C9FA-EE48FBB5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6D8A0-F5B8-235A-FAAA-BF2A0B0B026D}"/>
              </a:ext>
            </a:extLst>
          </p:cNvPr>
          <p:cNvSpPr txBox="1"/>
          <p:nvPr/>
        </p:nvSpPr>
        <p:spPr>
          <a:xfrm>
            <a:off x="1805049" y="393427"/>
            <a:ext cx="8164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AI Tools/Extensions to help with documentation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EE183-CD93-BC29-D095-F10842310B64}"/>
              </a:ext>
            </a:extLst>
          </p:cNvPr>
          <p:cNvSpPr txBox="1"/>
          <p:nvPr/>
        </p:nvSpPr>
        <p:spPr>
          <a:xfrm>
            <a:off x="803989" y="3468482"/>
            <a:ext cx="30474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in-code suggestions: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CodePilot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AWS Code Whisperer (free)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AI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CodeGPT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ChatGPT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GPT4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5F95EF-16BE-662F-1D55-BE7F4C8A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90" y="2334930"/>
            <a:ext cx="52832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080B95-82FA-F705-4D7D-D886026E900A}"/>
              </a:ext>
            </a:extLst>
          </p:cNvPr>
          <p:cNvSpPr txBox="1"/>
          <p:nvPr/>
        </p:nvSpPr>
        <p:spPr>
          <a:xfrm>
            <a:off x="874330" y="2143023"/>
            <a:ext cx="22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VSCode</a:t>
            </a:r>
            <a:r>
              <a:rPr lang="en-US" dirty="0"/>
              <a:t> Extensions: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autoDocstring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D47FEB-B4B9-4194-8E7F-010FE7053AB7}"/>
              </a:ext>
            </a:extLst>
          </p:cNvPr>
          <p:cNvCxnSpPr/>
          <p:nvPr/>
        </p:nvCxnSpPr>
        <p:spPr>
          <a:xfrm flipV="1">
            <a:off x="3658873" y="4049430"/>
            <a:ext cx="1364389" cy="15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8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1738728" y="355617"/>
            <a:ext cx="1967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Summary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CC61BB-BC02-702F-A9F4-B4E0579BFE87}"/>
              </a:ext>
            </a:extLst>
          </p:cNvPr>
          <p:cNvSpPr txBox="1"/>
          <p:nvPr/>
        </p:nvSpPr>
        <p:spPr>
          <a:xfrm>
            <a:off x="1591294" y="1261593"/>
            <a:ext cx="94526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Always use PEP-8 code style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linters to automatically check and debug your code style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 linters (</a:t>
            </a:r>
            <a:r>
              <a:rPr lang="en-US" sz="2400" dirty="0" err="1"/>
              <a:t>pylint</a:t>
            </a:r>
            <a:r>
              <a:rPr lang="en-US" sz="2400" dirty="0"/>
              <a:t>, flake8) in to your code editor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Always provide docstrings </a:t>
            </a:r>
            <a:r>
              <a:rPr lang="en-US" sz="2400" dirty="0"/>
              <a:t>in your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 top of each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Within (not outside) each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Google style function docstrings for arguments and return types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 type hinting </a:t>
            </a:r>
            <a:r>
              <a:rPr lang="en-US" sz="2400" dirty="0"/>
              <a:t>for function arguments and return types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Write unit tests </a:t>
            </a:r>
            <a:r>
              <a:rPr lang="en-US" sz="2400" dirty="0"/>
              <a:t>for each function using </a:t>
            </a:r>
            <a:r>
              <a:rPr lang="en-US" sz="2400" dirty="0" err="1"/>
              <a:t>pytest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AI extensions/suggestions to help</a:t>
            </a:r>
            <a:br>
              <a:rPr lang="en-US" sz="2400" dirty="0"/>
            </a:b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956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18CD35-09F1-2CC4-7863-0278E051B1D1}"/>
              </a:ext>
            </a:extLst>
          </p:cNvPr>
          <p:cNvSpPr/>
          <p:nvPr/>
        </p:nvSpPr>
        <p:spPr>
          <a:xfrm>
            <a:off x="595901" y="287676"/>
            <a:ext cx="4089115" cy="64213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883BC-61B5-20DB-C081-41A649DA718C}"/>
              </a:ext>
            </a:extLst>
          </p:cNvPr>
          <p:cNvSpPr txBox="1"/>
          <p:nvPr/>
        </p:nvSpPr>
        <p:spPr>
          <a:xfrm>
            <a:off x="760287" y="523981"/>
            <a:ext cx="25010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200" dirty="0">
                <a:solidFill>
                  <a:srgbClr val="AF00DB"/>
                </a:solidFill>
                <a:latin typeface="Menlo" panose="020B0609030804020204" pitchFamily="49" charset="0"/>
              </a:rPr>
              <a:t>import </a:t>
            </a:r>
            <a:r>
              <a:rPr lang="en-US" sz="1200" dirty="0" err="1">
                <a:solidFill>
                  <a:srgbClr val="AF00DB"/>
                </a:solidFill>
                <a:latin typeface="Menlo" panose="020B0609030804020204" pitchFamily="49" charset="0"/>
              </a:rPr>
              <a:t>numpy</a:t>
            </a:r>
            <a:r>
              <a:rPr lang="en-US" sz="1200" dirty="0">
                <a:solidFill>
                  <a:srgbClr val="AF00DB"/>
                </a:solidFill>
                <a:latin typeface="Menlo" panose="020B0609030804020204" pitchFamily="49" charset="0"/>
              </a:rPr>
              <a:t> as np</a:t>
            </a:r>
          </a:p>
          <a:p>
            <a:endParaRPr lang="en-US" dirty="0"/>
          </a:p>
          <a:p>
            <a:r>
              <a:rPr lang="en-US" dirty="0"/>
              <a:t># finds the track heading</a:t>
            </a:r>
          </a:p>
          <a:p>
            <a:r>
              <a:rPr lang="en-US" dirty="0"/>
              <a:t>def </a:t>
            </a:r>
            <a:r>
              <a:rPr lang="en-US" dirty="0" err="1"/>
              <a:t>getHeading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):</a:t>
            </a:r>
          </a:p>
          <a:p>
            <a:r>
              <a:rPr lang="en-US" dirty="0"/>
              <a:t>      ….</a:t>
            </a:r>
          </a:p>
          <a:p>
            <a:r>
              <a:rPr lang="en-US" dirty="0"/>
              <a:t>      return heading</a:t>
            </a:r>
          </a:p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BAE0E-8932-8C4D-DAA3-ED44CDEABD46}"/>
              </a:ext>
            </a:extLst>
          </p:cNvPr>
          <p:cNvSpPr txBox="1"/>
          <p:nvPr/>
        </p:nvSpPr>
        <p:spPr>
          <a:xfrm>
            <a:off x="5188449" y="380143"/>
            <a:ext cx="687880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"""utility functions for slope correction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A31515"/>
                </a:solidFill>
                <a:latin typeface="Menlo" panose="020B0609030804020204" pitchFamily="49" charset="0"/>
              </a:rPr>
              <a:t>    </a:t>
            </a:r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get_heading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() : </a:t>
            </a:r>
          </a:p>
          <a:p>
            <a:r>
              <a:rPr lang="en-GB" sz="1200" dirty="0">
                <a:solidFill>
                  <a:srgbClr val="A31515"/>
                </a:solidFill>
                <a:latin typeface="Menlo" panose="020B0609030804020204" pitchFamily="49" charset="0"/>
              </a:rPr>
              <a:t>	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Function to get heading angles from [x1,y1,x2,y2,..] </a:t>
            </a:r>
            <a:b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	(requires at least 2 records)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"""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----------------------------------------------------------------------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Imports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008000"/>
                </a:solidFill>
                <a:effectLst/>
                <a:latin typeface="Menlo" panose="020B0609030804020204" pitchFamily="49" charset="0"/>
              </a:rPr>
              <a:t># ----------------------------------------------------------------------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typing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List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np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get_heading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x_locs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List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],</a:t>
            </a:r>
            <a:r>
              <a:rPr lang="en-GB" sz="12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y_locs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List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],</a:t>
            </a:r>
          </a:p>
          <a:p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-&gt; 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np</a:t>
            </a:r>
            <a:r>
              <a:rPr lang="en-GB" sz="12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ndarray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"""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Function to get S3 track headings (requires at least 2 records)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Args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: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x_locs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(List[float]): list of nadir x locations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y_locs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(List[float]): list of nadir y locations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Returns: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headings (</a:t>
            </a:r>
            <a:r>
              <a:rPr lang="en-GB" sz="12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np.ndarray</a:t>
            </a: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) : list of heading angles in degrees (0..360)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""”</a:t>
            </a:r>
          </a:p>
          <a:p>
            <a:r>
              <a:rPr lang="en-GB" sz="1200" dirty="0">
                <a:solidFill>
                  <a:srgbClr val="A31515"/>
                </a:solidFill>
                <a:latin typeface="Menlo" panose="020B0609030804020204" pitchFamily="49" charset="0"/>
              </a:rPr>
              <a:t>…</a:t>
            </a:r>
          </a:p>
          <a:p>
            <a:r>
              <a:rPr lang="en-GB" sz="1200" b="0" dirty="0">
                <a:solidFill>
                  <a:srgbClr val="AF00DB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heading</a:t>
            </a:r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1A4654-9111-D97B-96C5-945692205AD9}"/>
              </a:ext>
            </a:extLst>
          </p:cNvPr>
          <p:cNvSpPr/>
          <p:nvPr/>
        </p:nvSpPr>
        <p:spPr>
          <a:xfrm>
            <a:off x="5188449" y="287675"/>
            <a:ext cx="6801493" cy="6421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4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09D8-3878-65FD-F5AA-C9ED3D3D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3803-FC0C-56A2-83A1-3A671C0F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8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2106979" y="482820"/>
            <a:ext cx="42677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 Style Standardization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F556D-935E-DFFE-778C-3894AA07916F}"/>
              </a:ext>
            </a:extLst>
          </p:cNvPr>
          <p:cNvSpPr txBox="1"/>
          <p:nvPr/>
        </p:nvSpPr>
        <p:spPr>
          <a:xfrm>
            <a:off x="2239894" y="3014391"/>
            <a:ext cx="57509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Provides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Makes code more 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Improves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Improves code quality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639FA-8396-A592-1285-B28DEDF17454}"/>
              </a:ext>
            </a:extLst>
          </p:cNvPr>
          <p:cNvSpPr txBox="1"/>
          <p:nvPr/>
        </p:nvSpPr>
        <p:spPr>
          <a:xfrm>
            <a:off x="2011976" y="1916922"/>
            <a:ext cx="639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use a standardized coding style?</a:t>
            </a:r>
          </a:p>
        </p:txBody>
      </p:sp>
    </p:spTree>
    <p:extLst>
      <p:ext uri="{BB962C8B-B14F-4D97-AF65-F5344CB8AC3E}">
        <p14:creationId xmlns:p14="http://schemas.microsoft.com/office/powerpoint/2010/main" val="208212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D172F9-FCB7-2A36-72EB-2DE8ACD04D08}"/>
              </a:ext>
            </a:extLst>
          </p:cNvPr>
          <p:cNvCxnSpPr>
            <a:cxnSpLocks/>
          </p:cNvCxnSpPr>
          <p:nvPr/>
        </p:nvCxnSpPr>
        <p:spPr>
          <a:xfrm>
            <a:off x="7457326" y="513708"/>
            <a:ext cx="0" cy="60720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AC0920-B125-742D-840C-0DF17DF5B089}"/>
              </a:ext>
            </a:extLst>
          </p:cNvPr>
          <p:cNvCxnSpPr>
            <a:cxnSpLocks/>
          </p:cNvCxnSpPr>
          <p:nvPr/>
        </p:nvCxnSpPr>
        <p:spPr>
          <a:xfrm>
            <a:off x="4476108" y="513708"/>
            <a:ext cx="0" cy="60720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1F7485-E653-829A-562C-6F2CAFC9B5CE}"/>
              </a:ext>
            </a:extLst>
          </p:cNvPr>
          <p:cNvCxnSpPr>
            <a:cxnSpLocks/>
          </p:cNvCxnSpPr>
          <p:nvPr/>
        </p:nvCxnSpPr>
        <p:spPr>
          <a:xfrm>
            <a:off x="1864759" y="2351070"/>
            <a:ext cx="81885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54D45E-06D9-4D21-AF4C-C86440529DF3}"/>
              </a:ext>
            </a:extLst>
          </p:cNvPr>
          <p:cNvCxnSpPr>
            <a:cxnSpLocks/>
          </p:cNvCxnSpPr>
          <p:nvPr/>
        </p:nvCxnSpPr>
        <p:spPr>
          <a:xfrm>
            <a:off x="1864759" y="5000089"/>
            <a:ext cx="81885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014372-6091-2DD6-0ECB-8AFBAF0D11D4}"/>
              </a:ext>
            </a:extLst>
          </p:cNvPr>
          <p:cNvCxnSpPr>
            <a:cxnSpLocks/>
          </p:cNvCxnSpPr>
          <p:nvPr/>
        </p:nvCxnSpPr>
        <p:spPr>
          <a:xfrm>
            <a:off x="5959011" y="513708"/>
            <a:ext cx="0" cy="607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A7C18C-E848-7860-5DC9-457A1ADFDD32}"/>
              </a:ext>
            </a:extLst>
          </p:cNvPr>
          <p:cNvCxnSpPr>
            <a:cxnSpLocks/>
          </p:cNvCxnSpPr>
          <p:nvPr/>
        </p:nvCxnSpPr>
        <p:spPr>
          <a:xfrm>
            <a:off x="1551398" y="3750068"/>
            <a:ext cx="81885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3068245-6150-4961-FF79-4F8E9E959F14}"/>
              </a:ext>
            </a:extLst>
          </p:cNvPr>
          <p:cNvSpPr/>
          <p:nvPr/>
        </p:nvSpPr>
        <p:spPr>
          <a:xfrm>
            <a:off x="5887092" y="3667874"/>
            <a:ext cx="154113" cy="15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EA403-92BB-249B-B1EE-D3790C46F7D2}"/>
              </a:ext>
            </a:extLst>
          </p:cNvPr>
          <p:cNvSpPr txBox="1"/>
          <p:nvPr/>
        </p:nvSpPr>
        <p:spPr>
          <a:xfrm>
            <a:off x="5959010" y="38322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0,0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1FE07B-E42D-6D3C-EF38-D098FEE28C1C}"/>
              </a:ext>
            </a:extLst>
          </p:cNvPr>
          <p:cNvCxnSpPr>
            <a:stCxn id="26" idx="7"/>
          </p:cNvCxnSpPr>
          <p:nvPr/>
        </p:nvCxnSpPr>
        <p:spPr>
          <a:xfrm flipV="1">
            <a:off x="6018636" y="2351070"/>
            <a:ext cx="1382183" cy="1339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CD6CAC-28A6-BBA2-8F76-246BAE38275F}"/>
              </a:ext>
            </a:extLst>
          </p:cNvPr>
          <p:cNvSpPr txBox="1"/>
          <p:nvPr/>
        </p:nvSpPr>
        <p:spPr>
          <a:xfrm>
            <a:off x="7400819" y="20115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0CF4F9-C02E-95B2-96B9-D74370C583AB}"/>
              </a:ext>
            </a:extLst>
          </p:cNvPr>
          <p:cNvCxnSpPr>
            <a:cxnSpLocks/>
          </p:cNvCxnSpPr>
          <p:nvPr/>
        </p:nvCxnSpPr>
        <p:spPr>
          <a:xfrm>
            <a:off x="8873447" y="513707"/>
            <a:ext cx="0" cy="60720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2706F6-F53F-668A-A87E-1EC1C6B71CDF}"/>
              </a:ext>
            </a:extLst>
          </p:cNvPr>
          <p:cNvCxnSpPr>
            <a:cxnSpLocks/>
          </p:cNvCxnSpPr>
          <p:nvPr/>
        </p:nvCxnSpPr>
        <p:spPr>
          <a:xfrm>
            <a:off x="7474296" y="2380883"/>
            <a:ext cx="1365214" cy="1348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6B4C867-D5EE-A223-DD0F-7F85932484A3}"/>
              </a:ext>
            </a:extLst>
          </p:cNvPr>
          <p:cNvSpPr txBox="1"/>
          <p:nvPr/>
        </p:nvSpPr>
        <p:spPr>
          <a:xfrm>
            <a:off x="8959065" y="38528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2,0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DA7161-0B17-AD30-1118-D642635DED4B}"/>
              </a:ext>
            </a:extLst>
          </p:cNvPr>
          <p:cNvCxnSpPr>
            <a:cxnSpLocks/>
          </p:cNvCxnSpPr>
          <p:nvPr/>
        </p:nvCxnSpPr>
        <p:spPr>
          <a:xfrm flipH="1">
            <a:off x="7491264" y="3744930"/>
            <a:ext cx="1406736" cy="1255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9B9450-05EB-FEA9-9BB0-541B5624A0CA}"/>
              </a:ext>
            </a:extLst>
          </p:cNvPr>
          <p:cNvCxnSpPr>
            <a:cxnSpLocks/>
          </p:cNvCxnSpPr>
          <p:nvPr/>
        </p:nvCxnSpPr>
        <p:spPr>
          <a:xfrm flipH="1" flipV="1">
            <a:off x="6018636" y="3780368"/>
            <a:ext cx="1455660" cy="1198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8F813DA-EBAA-BFFD-2574-BC77C02D1AB2}"/>
              </a:ext>
            </a:extLst>
          </p:cNvPr>
          <p:cNvSpPr txBox="1"/>
          <p:nvPr/>
        </p:nvSpPr>
        <p:spPr>
          <a:xfrm>
            <a:off x="7445339" y="499752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1,-1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ED5DB6-3C27-710B-A1E3-AE5E501139C7}"/>
              </a:ext>
            </a:extLst>
          </p:cNvPr>
          <p:cNvSpPr txBox="1"/>
          <p:nvPr/>
        </p:nvSpPr>
        <p:spPr>
          <a:xfrm>
            <a:off x="5914799" y="317642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45°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3350FE-B75F-AD22-42F1-50214034FFD6}"/>
              </a:ext>
            </a:extLst>
          </p:cNvPr>
          <p:cNvSpPr txBox="1"/>
          <p:nvPr/>
        </p:nvSpPr>
        <p:spPr>
          <a:xfrm>
            <a:off x="7845420" y="173982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135°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9D82D86-F7B5-7636-DC21-F975DA60DCCD}"/>
              </a:ext>
            </a:extLst>
          </p:cNvPr>
          <p:cNvSpPr txBox="1"/>
          <p:nvPr/>
        </p:nvSpPr>
        <p:spPr>
          <a:xfrm>
            <a:off x="9095832" y="324059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225°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656A81E0-FAD4-FA18-492A-A95B5114C7F1}"/>
              </a:ext>
            </a:extLst>
          </p:cNvPr>
          <p:cNvSpPr/>
          <p:nvPr/>
        </p:nvSpPr>
        <p:spPr>
          <a:xfrm>
            <a:off x="8620018" y="3493213"/>
            <a:ext cx="411735" cy="585627"/>
          </a:xfrm>
          <a:custGeom>
            <a:avLst/>
            <a:gdLst>
              <a:gd name="connsiteX0" fmla="*/ 277402 w 411735"/>
              <a:gd name="connsiteY0" fmla="*/ 0 h 585627"/>
              <a:gd name="connsiteX1" fmla="*/ 328773 w 411735"/>
              <a:gd name="connsiteY1" fmla="*/ 71920 h 585627"/>
              <a:gd name="connsiteX2" fmla="*/ 380144 w 411735"/>
              <a:gd name="connsiteY2" fmla="*/ 123290 h 585627"/>
              <a:gd name="connsiteX3" fmla="*/ 410966 w 411735"/>
              <a:gd name="connsiteY3" fmla="*/ 267129 h 585627"/>
              <a:gd name="connsiteX4" fmla="*/ 390418 w 411735"/>
              <a:gd name="connsiteY4" fmla="*/ 482886 h 585627"/>
              <a:gd name="connsiteX5" fmla="*/ 349321 w 411735"/>
              <a:gd name="connsiteY5" fmla="*/ 534257 h 585627"/>
              <a:gd name="connsiteX6" fmla="*/ 318499 w 411735"/>
              <a:gd name="connsiteY6" fmla="*/ 544531 h 585627"/>
              <a:gd name="connsiteX7" fmla="*/ 256854 w 411735"/>
              <a:gd name="connsiteY7" fmla="*/ 585627 h 585627"/>
              <a:gd name="connsiteX8" fmla="*/ 113016 w 411735"/>
              <a:gd name="connsiteY8" fmla="*/ 575353 h 585627"/>
              <a:gd name="connsiteX9" fmla="*/ 51371 w 411735"/>
              <a:gd name="connsiteY9" fmla="*/ 544531 h 585627"/>
              <a:gd name="connsiteX10" fmla="*/ 20548 w 411735"/>
              <a:gd name="connsiteY10" fmla="*/ 534257 h 585627"/>
              <a:gd name="connsiteX11" fmla="*/ 0 w 411735"/>
              <a:gd name="connsiteY11" fmla="*/ 523983 h 5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735" h="585627">
                <a:moveTo>
                  <a:pt x="277402" y="0"/>
                </a:moveTo>
                <a:cubicBezTo>
                  <a:pt x="294526" y="23973"/>
                  <a:pt x="309913" y="49288"/>
                  <a:pt x="328773" y="71920"/>
                </a:cubicBezTo>
                <a:cubicBezTo>
                  <a:pt x="344276" y="90523"/>
                  <a:pt x="380144" y="123290"/>
                  <a:pt x="380144" y="123290"/>
                </a:cubicBezTo>
                <a:cubicBezTo>
                  <a:pt x="409423" y="211129"/>
                  <a:pt x="398005" y="163442"/>
                  <a:pt x="410966" y="267129"/>
                </a:cubicBezTo>
                <a:cubicBezTo>
                  <a:pt x="410709" y="271763"/>
                  <a:pt x="418353" y="427015"/>
                  <a:pt x="390418" y="482886"/>
                </a:cubicBezTo>
                <a:cubicBezTo>
                  <a:pt x="384418" y="494886"/>
                  <a:pt x="362973" y="526066"/>
                  <a:pt x="349321" y="534257"/>
                </a:cubicBezTo>
                <a:cubicBezTo>
                  <a:pt x="340035" y="539829"/>
                  <a:pt x="327966" y="539272"/>
                  <a:pt x="318499" y="544531"/>
                </a:cubicBezTo>
                <a:cubicBezTo>
                  <a:pt x="296911" y="556524"/>
                  <a:pt x="256854" y="585627"/>
                  <a:pt x="256854" y="585627"/>
                </a:cubicBezTo>
                <a:cubicBezTo>
                  <a:pt x="208908" y="582202"/>
                  <a:pt x="160755" y="580969"/>
                  <a:pt x="113016" y="575353"/>
                </a:cubicBezTo>
                <a:cubicBezTo>
                  <a:pt x="79244" y="571380"/>
                  <a:pt x="81211" y="559451"/>
                  <a:pt x="51371" y="544531"/>
                </a:cubicBezTo>
                <a:cubicBezTo>
                  <a:pt x="41684" y="539688"/>
                  <a:pt x="30603" y="538279"/>
                  <a:pt x="20548" y="534257"/>
                </a:cubicBezTo>
                <a:cubicBezTo>
                  <a:pt x="13438" y="531413"/>
                  <a:pt x="6849" y="527408"/>
                  <a:pt x="0" y="523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55B54EF8-90A8-0788-B57B-2A80803EE405}"/>
              </a:ext>
            </a:extLst>
          </p:cNvPr>
          <p:cNvSpPr/>
          <p:nvPr/>
        </p:nvSpPr>
        <p:spPr>
          <a:xfrm>
            <a:off x="7448764" y="1890445"/>
            <a:ext cx="462337" cy="842564"/>
          </a:xfrm>
          <a:custGeom>
            <a:avLst/>
            <a:gdLst>
              <a:gd name="connsiteX0" fmla="*/ 0 w 462337"/>
              <a:gd name="connsiteY0" fmla="*/ 0 h 842564"/>
              <a:gd name="connsiteX1" fmla="*/ 123290 w 462337"/>
              <a:gd name="connsiteY1" fmla="*/ 41097 h 842564"/>
              <a:gd name="connsiteX2" fmla="*/ 184935 w 462337"/>
              <a:gd name="connsiteY2" fmla="*/ 61645 h 842564"/>
              <a:gd name="connsiteX3" fmla="*/ 226032 w 462337"/>
              <a:gd name="connsiteY3" fmla="*/ 82193 h 842564"/>
              <a:gd name="connsiteX4" fmla="*/ 287676 w 462337"/>
              <a:gd name="connsiteY4" fmla="*/ 102742 h 842564"/>
              <a:gd name="connsiteX5" fmla="*/ 339047 w 462337"/>
              <a:gd name="connsiteY5" fmla="*/ 154112 h 842564"/>
              <a:gd name="connsiteX6" fmla="*/ 359596 w 462337"/>
              <a:gd name="connsiteY6" fmla="*/ 174661 h 842564"/>
              <a:gd name="connsiteX7" fmla="*/ 380144 w 462337"/>
              <a:gd name="connsiteY7" fmla="*/ 205483 h 842564"/>
              <a:gd name="connsiteX8" fmla="*/ 390418 w 462337"/>
              <a:gd name="connsiteY8" fmla="*/ 236306 h 842564"/>
              <a:gd name="connsiteX9" fmla="*/ 431515 w 462337"/>
              <a:gd name="connsiteY9" fmla="*/ 287676 h 842564"/>
              <a:gd name="connsiteX10" fmla="*/ 441789 w 462337"/>
              <a:gd name="connsiteY10" fmla="*/ 318499 h 842564"/>
              <a:gd name="connsiteX11" fmla="*/ 462337 w 462337"/>
              <a:gd name="connsiteY11" fmla="*/ 421240 h 842564"/>
              <a:gd name="connsiteX12" fmla="*/ 452063 w 462337"/>
              <a:gd name="connsiteY12" fmla="*/ 616449 h 842564"/>
              <a:gd name="connsiteX13" fmla="*/ 421240 w 462337"/>
              <a:gd name="connsiteY13" fmla="*/ 719191 h 842564"/>
              <a:gd name="connsiteX14" fmla="*/ 410966 w 462337"/>
              <a:gd name="connsiteY14" fmla="*/ 750013 h 842564"/>
              <a:gd name="connsiteX15" fmla="*/ 400692 w 462337"/>
              <a:gd name="connsiteY15" fmla="*/ 780836 h 842564"/>
              <a:gd name="connsiteX16" fmla="*/ 380144 w 462337"/>
              <a:gd name="connsiteY16" fmla="*/ 811658 h 842564"/>
              <a:gd name="connsiteX17" fmla="*/ 359596 w 462337"/>
              <a:gd name="connsiteY17" fmla="*/ 842481 h 84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37" h="842564">
                <a:moveTo>
                  <a:pt x="0" y="0"/>
                </a:moveTo>
                <a:cubicBezTo>
                  <a:pt x="178626" y="44656"/>
                  <a:pt x="12693" y="-3142"/>
                  <a:pt x="123290" y="41097"/>
                </a:cubicBezTo>
                <a:cubicBezTo>
                  <a:pt x="143401" y="49141"/>
                  <a:pt x="165562" y="51959"/>
                  <a:pt x="184935" y="61645"/>
                </a:cubicBezTo>
                <a:cubicBezTo>
                  <a:pt x="198634" y="68494"/>
                  <a:pt x="211812" y="76505"/>
                  <a:pt x="226032" y="82193"/>
                </a:cubicBezTo>
                <a:cubicBezTo>
                  <a:pt x="246142" y="90237"/>
                  <a:pt x="287676" y="102742"/>
                  <a:pt x="287676" y="102742"/>
                </a:cubicBezTo>
                <a:lnTo>
                  <a:pt x="339047" y="154112"/>
                </a:lnTo>
                <a:cubicBezTo>
                  <a:pt x="345897" y="160962"/>
                  <a:pt x="354223" y="166601"/>
                  <a:pt x="359596" y="174661"/>
                </a:cubicBezTo>
                <a:lnTo>
                  <a:pt x="380144" y="205483"/>
                </a:lnTo>
                <a:cubicBezTo>
                  <a:pt x="383569" y="215757"/>
                  <a:pt x="385575" y="226619"/>
                  <a:pt x="390418" y="236306"/>
                </a:cubicBezTo>
                <a:cubicBezTo>
                  <a:pt x="403379" y="262228"/>
                  <a:pt x="412402" y="268564"/>
                  <a:pt x="431515" y="287676"/>
                </a:cubicBezTo>
                <a:cubicBezTo>
                  <a:pt x="434940" y="297950"/>
                  <a:pt x="439354" y="307946"/>
                  <a:pt x="441789" y="318499"/>
                </a:cubicBezTo>
                <a:cubicBezTo>
                  <a:pt x="449642" y="352530"/>
                  <a:pt x="462337" y="421240"/>
                  <a:pt x="462337" y="421240"/>
                </a:cubicBezTo>
                <a:cubicBezTo>
                  <a:pt x="458912" y="486310"/>
                  <a:pt x="457708" y="551534"/>
                  <a:pt x="452063" y="616449"/>
                </a:cubicBezTo>
                <a:cubicBezTo>
                  <a:pt x="450236" y="637460"/>
                  <a:pt x="425239" y="707193"/>
                  <a:pt x="421240" y="719191"/>
                </a:cubicBezTo>
                <a:lnTo>
                  <a:pt x="410966" y="750013"/>
                </a:lnTo>
                <a:cubicBezTo>
                  <a:pt x="407541" y="760287"/>
                  <a:pt x="406699" y="771825"/>
                  <a:pt x="400692" y="780836"/>
                </a:cubicBezTo>
                <a:lnTo>
                  <a:pt x="380144" y="811658"/>
                </a:lnTo>
                <a:cubicBezTo>
                  <a:pt x="368787" y="845730"/>
                  <a:pt x="380700" y="842481"/>
                  <a:pt x="359596" y="84248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8DC3D3C-6063-18A0-A79B-840F0DEAEEC1}"/>
              </a:ext>
            </a:extLst>
          </p:cNvPr>
          <p:cNvSpPr/>
          <p:nvPr/>
        </p:nvSpPr>
        <p:spPr>
          <a:xfrm>
            <a:off x="5948737" y="3020602"/>
            <a:ext cx="524890" cy="246580"/>
          </a:xfrm>
          <a:custGeom>
            <a:avLst/>
            <a:gdLst>
              <a:gd name="connsiteX0" fmla="*/ 0 w 524890"/>
              <a:gd name="connsiteY0" fmla="*/ 0 h 246580"/>
              <a:gd name="connsiteX1" fmla="*/ 92467 w 524890"/>
              <a:gd name="connsiteY1" fmla="*/ 10274 h 246580"/>
              <a:gd name="connsiteX2" fmla="*/ 226032 w 524890"/>
              <a:gd name="connsiteY2" fmla="*/ 20549 h 246580"/>
              <a:gd name="connsiteX3" fmla="*/ 431515 w 524890"/>
              <a:gd name="connsiteY3" fmla="*/ 51371 h 246580"/>
              <a:gd name="connsiteX4" fmla="*/ 462337 w 524890"/>
              <a:gd name="connsiteY4" fmla="*/ 61645 h 246580"/>
              <a:gd name="connsiteX5" fmla="*/ 482885 w 524890"/>
              <a:gd name="connsiteY5" fmla="*/ 82194 h 246580"/>
              <a:gd name="connsiteX6" fmla="*/ 513708 w 524890"/>
              <a:gd name="connsiteY6" fmla="*/ 143838 h 246580"/>
              <a:gd name="connsiteX7" fmla="*/ 523982 w 524890"/>
              <a:gd name="connsiteY7" fmla="*/ 184935 h 246580"/>
              <a:gd name="connsiteX8" fmla="*/ 523982 w 524890"/>
              <a:gd name="connsiteY8" fmla="*/ 246580 h 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890" h="246580">
                <a:moveTo>
                  <a:pt x="0" y="0"/>
                </a:moveTo>
                <a:cubicBezTo>
                  <a:pt x="30822" y="3425"/>
                  <a:pt x="61582" y="7466"/>
                  <a:pt x="92467" y="10274"/>
                </a:cubicBezTo>
                <a:cubicBezTo>
                  <a:pt x="136937" y="14317"/>
                  <a:pt x="181616" y="15954"/>
                  <a:pt x="226032" y="20549"/>
                </a:cubicBezTo>
                <a:cubicBezTo>
                  <a:pt x="310786" y="29317"/>
                  <a:pt x="360790" y="31164"/>
                  <a:pt x="431515" y="51371"/>
                </a:cubicBezTo>
                <a:cubicBezTo>
                  <a:pt x="441928" y="54346"/>
                  <a:pt x="452063" y="58220"/>
                  <a:pt x="462337" y="61645"/>
                </a:cubicBezTo>
                <a:cubicBezTo>
                  <a:pt x="469186" y="68495"/>
                  <a:pt x="476834" y="74630"/>
                  <a:pt x="482885" y="82194"/>
                </a:cubicBezTo>
                <a:cubicBezTo>
                  <a:pt x="502899" y="107211"/>
                  <a:pt x="505267" y="114296"/>
                  <a:pt x="513708" y="143838"/>
                </a:cubicBezTo>
                <a:cubicBezTo>
                  <a:pt x="517587" y="157415"/>
                  <a:pt x="522577" y="170884"/>
                  <a:pt x="523982" y="184935"/>
                </a:cubicBezTo>
                <a:cubicBezTo>
                  <a:pt x="526027" y="205381"/>
                  <a:pt x="523982" y="226032"/>
                  <a:pt x="523982" y="2465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52DBF6-62E4-5D7E-7208-C9F57A47FC53}"/>
              </a:ext>
            </a:extLst>
          </p:cNvPr>
          <p:cNvSpPr txBox="1"/>
          <p:nvPr/>
        </p:nvSpPr>
        <p:spPr>
          <a:xfrm>
            <a:off x="6814099" y="505962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315°</a:t>
            </a: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D94D3FEE-CC51-86CD-4880-562515DB7FAE}"/>
              </a:ext>
            </a:extLst>
          </p:cNvPr>
          <p:cNvSpPr/>
          <p:nvPr/>
        </p:nvSpPr>
        <p:spPr>
          <a:xfrm>
            <a:off x="7048072" y="4613097"/>
            <a:ext cx="1027416" cy="1027415"/>
          </a:xfrm>
          <a:custGeom>
            <a:avLst/>
            <a:gdLst>
              <a:gd name="connsiteX0" fmla="*/ 410966 w 1027416"/>
              <a:gd name="connsiteY0" fmla="*/ 0 h 1027415"/>
              <a:gd name="connsiteX1" fmla="*/ 636998 w 1027416"/>
              <a:gd name="connsiteY1" fmla="*/ 30822 h 1027415"/>
              <a:gd name="connsiteX2" fmla="*/ 739739 w 1027416"/>
              <a:gd name="connsiteY2" fmla="*/ 61645 h 1027415"/>
              <a:gd name="connsiteX3" fmla="*/ 770562 w 1027416"/>
              <a:gd name="connsiteY3" fmla="*/ 71919 h 1027415"/>
              <a:gd name="connsiteX4" fmla="*/ 852755 w 1027416"/>
              <a:gd name="connsiteY4" fmla="*/ 133564 h 1027415"/>
              <a:gd name="connsiteX5" fmla="*/ 873303 w 1027416"/>
              <a:gd name="connsiteY5" fmla="*/ 164386 h 1027415"/>
              <a:gd name="connsiteX6" fmla="*/ 914400 w 1027416"/>
              <a:gd name="connsiteY6" fmla="*/ 215757 h 1027415"/>
              <a:gd name="connsiteX7" fmla="*/ 924674 w 1027416"/>
              <a:gd name="connsiteY7" fmla="*/ 246579 h 1027415"/>
              <a:gd name="connsiteX8" fmla="*/ 965771 w 1027416"/>
              <a:gd name="connsiteY8" fmla="*/ 308224 h 1027415"/>
              <a:gd name="connsiteX9" fmla="*/ 996593 w 1027416"/>
              <a:gd name="connsiteY9" fmla="*/ 410966 h 1027415"/>
              <a:gd name="connsiteX10" fmla="*/ 1006867 w 1027416"/>
              <a:gd name="connsiteY10" fmla="*/ 441788 h 1027415"/>
              <a:gd name="connsiteX11" fmla="*/ 1027416 w 1027416"/>
              <a:gd name="connsiteY11" fmla="*/ 575352 h 1027415"/>
              <a:gd name="connsiteX12" fmla="*/ 1017141 w 1027416"/>
              <a:gd name="connsiteY12" fmla="*/ 729465 h 1027415"/>
              <a:gd name="connsiteX13" fmla="*/ 986319 w 1027416"/>
              <a:gd name="connsiteY13" fmla="*/ 791110 h 1027415"/>
              <a:gd name="connsiteX14" fmla="*/ 955497 w 1027416"/>
              <a:gd name="connsiteY14" fmla="*/ 832206 h 1027415"/>
              <a:gd name="connsiteX15" fmla="*/ 934948 w 1027416"/>
              <a:gd name="connsiteY15" fmla="*/ 852755 h 1027415"/>
              <a:gd name="connsiteX16" fmla="*/ 883577 w 1027416"/>
              <a:gd name="connsiteY16" fmla="*/ 914400 h 1027415"/>
              <a:gd name="connsiteX17" fmla="*/ 842481 w 1027416"/>
              <a:gd name="connsiteY17" fmla="*/ 945222 h 1027415"/>
              <a:gd name="connsiteX18" fmla="*/ 821932 w 1027416"/>
              <a:gd name="connsiteY18" fmla="*/ 965770 h 1027415"/>
              <a:gd name="connsiteX19" fmla="*/ 750013 w 1027416"/>
              <a:gd name="connsiteY19" fmla="*/ 986319 h 1027415"/>
              <a:gd name="connsiteX20" fmla="*/ 678094 w 1027416"/>
              <a:gd name="connsiteY20" fmla="*/ 1006867 h 1027415"/>
              <a:gd name="connsiteX21" fmla="*/ 554804 w 1027416"/>
              <a:gd name="connsiteY21" fmla="*/ 1027415 h 1027415"/>
              <a:gd name="connsiteX22" fmla="*/ 349321 w 1027416"/>
              <a:gd name="connsiteY22" fmla="*/ 1017141 h 1027415"/>
              <a:gd name="connsiteX23" fmla="*/ 318499 w 1027416"/>
              <a:gd name="connsiteY23" fmla="*/ 1006867 h 1027415"/>
              <a:gd name="connsiteX24" fmla="*/ 256854 w 1027416"/>
              <a:gd name="connsiteY24" fmla="*/ 965770 h 1027415"/>
              <a:gd name="connsiteX25" fmla="*/ 226031 w 1027416"/>
              <a:gd name="connsiteY25" fmla="*/ 945222 h 1027415"/>
              <a:gd name="connsiteX26" fmla="*/ 195209 w 1027416"/>
              <a:gd name="connsiteY26" fmla="*/ 924674 h 1027415"/>
              <a:gd name="connsiteX27" fmla="*/ 154112 w 1027416"/>
              <a:gd name="connsiteY27" fmla="*/ 873303 h 1027415"/>
              <a:gd name="connsiteX28" fmla="*/ 113016 w 1027416"/>
              <a:gd name="connsiteY28" fmla="*/ 801384 h 1027415"/>
              <a:gd name="connsiteX29" fmla="*/ 92467 w 1027416"/>
              <a:gd name="connsiteY29" fmla="*/ 780836 h 1027415"/>
              <a:gd name="connsiteX30" fmla="*/ 51371 w 1027416"/>
              <a:gd name="connsiteY30" fmla="*/ 708916 h 1027415"/>
              <a:gd name="connsiteX31" fmla="*/ 30822 w 1027416"/>
              <a:gd name="connsiteY31" fmla="*/ 678094 h 1027415"/>
              <a:gd name="connsiteX32" fmla="*/ 10274 w 1027416"/>
              <a:gd name="connsiteY32" fmla="*/ 616449 h 1027415"/>
              <a:gd name="connsiteX33" fmla="*/ 0 w 1027416"/>
              <a:gd name="connsiteY33" fmla="*/ 585627 h 1027415"/>
              <a:gd name="connsiteX34" fmla="*/ 10274 w 1027416"/>
              <a:gd name="connsiteY34" fmla="*/ 369869 h 1027415"/>
              <a:gd name="connsiteX35" fmla="*/ 61645 w 1027416"/>
              <a:gd name="connsiteY35" fmla="*/ 277402 h 1027415"/>
              <a:gd name="connsiteX36" fmla="*/ 82193 w 1027416"/>
              <a:gd name="connsiteY36" fmla="*/ 236305 h 1027415"/>
              <a:gd name="connsiteX37" fmla="*/ 102741 w 1027416"/>
              <a:gd name="connsiteY37" fmla="*/ 184934 h 10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27416" h="1027415">
                <a:moveTo>
                  <a:pt x="410966" y="0"/>
                </a:moveTo>
                <a:cubicBezTo>
                  <a:pt x="459218" y="6031"/>
                  <a:pt x="572490" y="17921"/>
                  <a:pt x="636998" y="30822"/>
                </a:cubicBezTo>
                <a:cubicBezTo>
                  <a:pt x="675819" y="38586"/>
                  <a:pt x="700422" y="48539"/>
                  <a:pt x="739739" y="61645"/>
                </a:cubicBezTo>
                <a:lnTo>
                  <a:pt x="770562" y="71919"/>
                </a:lnTo>
                <a:cubicBezTo>
                  <a:pt x="798742" y="90705"/>
                  <a:pt x="831032" y="106410"/>
                  <a:pt x="852755" y="133564"/>
                </a:cubicBezTo>
                <a:cubicBezTo>
                  <a:pt x="860469" y="143206"/>
                  <a:pt x="865589" y="154744"/>
                  <a:pt x="873303" y="164386"/>
                </a:cubicBezTo>
                <a:cubicBezTo>
                  <a:pt x="898789" y="196243"/>
                  <a:pt x="893316" y="173588"/>
                  <a:pt x="914400" y="215757"/>
                </a:cubicBezTo>
                <a:cubicBezTo>
                  <a:pt x="919243" y="225443"/>
                  <a:pt x="919415" y="237112"/>
                  <a:pt x="924674" y="246579"/>
                </a:cubicBezTo>
                <a:cubicBezTo>
                  <a:pt x="936668" y="268167"/>
                  <a:pt x="965771" y="308224"/>
                  <a:pt x="965771" y="308224"/>
                </a:cubicBezTo>
                <a:cubicBezTo>
                  <a:pt x="1014604" y="454725"/>
                  <a:pt x="965537" y="302269"/>
                  <a:pt x="996593" y="410966"/>
                </a:cubicBezTo>
                <a:cubicBezTo>
                  <a:pt x="999568" y="421379"/>
                  <a:pt x="1004240" y="431282"/>
                  <a:pt x="1006867" y="441788"/>
                </a:cubicBezTo>
                <a:cubicBezTo>
                  <a:pt x="1018633" y="488851"/>
                  <a:pt x="1021178" y="525451"/>
                  <a:pt x="1027416" y="575352"/>
                </a:cubicBezTo>
                <a:cubicBezTo>
                  <a:pt x="1023991" y="626723"/>
                  <a:pt x="1022827" y="678295"/>
                  <a:pt x="1017141" y="729465"/>
                </a:cubicBezTo>
                <a:cubicBezTo>
                  <a:pt x="1014462" y="753571"/>
                  <a:pt x="999762" y="772290"/>
                  <a:pt x="986319" y="791110"/>
                </a:cubicBezTo>
                <a:cubicBezTo>
                  <a:pt x="976366" y="805044"/>
                  <a:pt x="966459" y="819052"/>
                  <a:pt x="955497" y="832206"/>
                </a:cubicBezTo>
                <a:cubicBezTo>
                  <a:pt x="949296" y="839648"/>
                  <a:pt x="940999" y="845191"/>
                  <a:pt x="934948" y="852755"/>
                </a:cubicBezTo>
                <a:cubicBezTo>
                  <a:pt x="900358" y="895993"/>
                  <a:pt x="930171" y="874462"/>
                  <a:pt x="883577" y="914400"/>
                </a:cubicBezTo>
                <a:cubicBezTo>
                  <a:pt x="870576" y="925544"/>
                  <a:pt x="855636" y="934260"/>
                  <a:pt x="842481" y="945222"/>
                </a:cubicBezTo>
                <a:cubicBezTo>
                  <a:pt x="835039" y="951423"/>
                  <a:pt x="830238" y="960786"/>
                  <a:pt x="821932" y="965770"/>
                </a:cubicBezTo>
                <a:cubicBezTo>
                  <a:pt x="810730" y="972491"/>
                  <a:pt x="758569" y="983875"/>
                  <a:pt x="750013" y="986319"/>
                </a:cubicBezTo>
                <a:cubicBezTo>
                  <a:pt x="709539" y="997883"/>
                  <a:pt x="724816" y="998107"/>
                  <a:pt x="678094" y="1006867"/>
                </a:cubicBezTo>
                <a:cubicBezTo>
                  <a:pt x="637144" y="1014545"/>
                  <a:pt x="554804" y="1027415"/>
                  <a:pt x="554804" y="1027415"/>
                </a:cubicBezTo>
                <a:cubicBezTo>
                  <a:pt x="486310" y="1023990"/>
                  <a:pt x="417643" y="1023082"/>
                  <a:pt x="349321" y="1017141"/>
                </a:cubicBezTo>
                <a:cubicBezTo>
                  <a:pt x="338532" y="1016203"/>
                  <a:pt x="327966" y="1012126"/>
                  <a:pt x="318499" y="1006867"/>
                </a:cubicBezTo>
                <a:cubicBezTo>
                  <a:pt x="296911" y="994873"/>
                  <a:pt x="277402" y="979469"/>
                  <a:pt x="256854" y="965770"/>
                </a:cubicBezTo>
                <a:lnTo>
                  <a:pt x="226031" y="945222"/>
                </a:lnTo>
                <a:lnTo>
                  <a:pt x="195209" y="924674"/>
                </a:lnTo>
                <a:cubicBezTo>
                  <a:pt x="131971" y="829815"/>
                  <a:pt x="212666" y="946494"/>
                  <a:pt x="154112" y="873303"/>
                </a:cubicBezTo>
                <a:cubicBezTo>
                  <a:pt x="112076" y="820759"/>
                  <a:pt x="155202" y="864662"/>
                  <a:pt x="113016" y="801384"/>
                </a:cubicBezTo>
                <a:cubicBezTo>
                  <a:pt x="107643" y="793324"/>
                  <a:pt x="98518" y="788400"/>
                  <a:pt x="92467" y="780836"/>
                </a:cubicBezTo>
                <a:cubicBezTo>
                  <a:pt x="67436" y="749548"/>
                  <a:pt x="72464" y="745828"/>
                  <a:pt x="51371" y="708916"/>
                </a:cubicBezTo>
                <a:cubicBezTo>
                  <a:pt x="45245" y="698195"/>
                  <a:pt x="37672" y="688368"/>
                  <a:pt x="30822" y="678094"/>
                </a:cubicBezTo>
                <a:lnTo>
                  <a:pt x="10274" y="616449"/>
                </a:lnTo>
                <a:lnTo>
                  <a:pt x="0" y="585627"/>
                </a:lnTo>
                <a:cubicBezTo>
                  <a:pt x="3425" y="513708"/>
                  <a:pt x="4295" y="441621"/>
                  <a:pt x="10274" y="369869"/>
                </a:cubicBezTo>
                <a:cubicBezTo>
                  <a:pt x="13115" y="335774"/>
                  <a:pt x="49299" y="302094"/>
                  <a:pt x="61645" y="277402"/>
                </a:cubicBezTo>
                <a:cubicBezTo>
                  <a:pt x="68494" y="263703"/>
                  <a:pt x="76160" y="250383"/>
                  <a:pt x="82193" y="236305"/>
                </a:cubicBezTo>
                <a:cubicBezTo>
                  <a:pt x="120284" y="147425"/>
                  <a:pt x="69666" y="251087"/>
                  <a:pt x="102741" y="1849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3140AD5-BB8C-74B9-7B11-8C60B9922B1A}"/>
              </a:ext>
            </a:extLst>
          </p:cNvPr>
          <p:cNvCxnSpPr>
            <a:cxnSpLocks/>
          </p:cNvCxnSpPr>
          <p:nvPr/>
        </p:nvCxnSpPr>
        <p:spPr>
          <a:xfrm flipH="1" flipV="1">
            <a:off x="5566652" y="3409154"/>
            <a:ext cx="1455660" cy="1198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D67729C-2C7E-95BD-ABDB-229519D3051E}"/>
              </a:ext>
            </a:extLst>
          </p:cNvPr>
          <p:cNvSpPr txBox="1"/>
          <p:nvPr/>
        </p:nvSpPr>
        <p:spPr>
          <a:xfrm>
            <a:off x="5160429" y="316820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315°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4E7116-5014-F31E-E1B0-6D1267A63620}"/>
              </a:ext>
            </a:extLst>
          </p:cNvPr>
          <p:cNvSpPr/>
          <p:nvPr/>
        </p:nvSpPr>
        <p:spPr>
          <a:xfrm>
            <a:off x="7380269" y="2272805"/>
            <a:ext cx="154113" cy="15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32C862-22DC-CEE3-5E80-1A2AE0EC56BD}"/>
              </a:ext>
            </a:extLst>
          </p:cNvPr>
          <p:cNvSpPr/>
          <p:nvPr/>
        </p:nvSpPr>
        <p:spPr>
          <a:xfrm>
            <a:off x="8801528" y="3678150"/>
            <a:ext cx="154113" cy="15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31F9D-F6C1-545C-CF02-777BC41463E6}"/>
              </a:ext>
            </a:extLst>
          </p:cNvPr>
          <p:cNvSpPr/>
          <p:nvPr/>
        </p:nvSpPr>
        <p:spPr>
          <a:xfrm>
            <a:off x="7393351" y="4928170"/>
            <a:ext cx="154113" cy="154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EA186-1747-576D-6DB1-5A631B1AE147}"/>
              </a:ext>
            </a:extLst>
          </p:cNvPr>
          <p:cNvSpPr txBox="1"/>
          <p:nvPr/>
        </p:nvSpPr>
        <p:spPr>
          <a:xfrm>
            <a:off x="5835747" y="36115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564CD-FE60-2F4E-9F5E-542642D6FA9F}"/>
              </a:ext>
            </a:extLst>
          </p:cNvPr>
          <p:cNvSpPr txBox="1"/>
          <p:nvPr/>
        </p:nvSpPr>
        <p:spPr>
          <a:xfrm>
            <a:off x="7342006" y="22279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E19DD6-823E-A11F-BF6F-0F88F25E6B23}"/>
              </a:ext>
            </a:extLst>
          </p:cNvPr>
          <p:cNvSpPr txBox="1"/>
          <p:nvPr/>
        </p:nvSpPr>
        <p:spPr>
          <a:xfrm>
            <a:off x="8745046" y="362485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012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807B5-8B4B-E31F-98F0-5629D3693F9E}"/>
              </a:ext>
            </a:extLst>
          </p:cNvPr>
          <p:cNvSpPr/>
          <p:nvPr/>
        </p:nvSpPr>
        <p:spPr>
          <a:xfrm>
            <a:off x="2185060" y="1947553"/>
            <a:ext cx="8787740" cy="4417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2101932" y="285705"/>
            <a:ext cx="50580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 Standardization using PEP8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67B33-EACF-D829-D9B5-CD0BE5049988}"/>
              </a:ext>
            </a:extLst>
          </p:cNvPr>
          <p:cNvSpPr txBox="1"/>
          <p:nvPr/>
        </p:nvSpPr>
        <p:spPr>
          <a:xfrm>
            <a:off x="2283589" y="2087336"/>
            <a:ext cx="83378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Naming conventions for variables, functions, classes, constants</a:t>
            </a:r>
            <a:br>
              <a:rPr lang="en-US" sz="2400" dirty="0"/>
            </a:b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variables, functions, modules:  </a:t>
            </a:r>
            <a:r>
              <a:rPr lang="en-US" sz="2400" b="1" dirty="0" err="1"/>
              <a:t>snake_case</a:t>
            </a:r>
            <a:r>
              <a:rPr lang="en-US" sz="2400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classes:  </a:t>
            </a:r>
            <a:r>
              <a:rPr lang="en-US" sz="2400" b="1" dirty="0"/>
              <a:t>CamelCase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packages:  lowercase single word: </a:t>
            </a:r>
            <a:r>
              <a:rPr lang="en-US" sz="2400" b="1" dirty="0"/>
              <a:t>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constants</a:t>
            </a:r>
            <a:r>
              <a:rPr lang="en-US" sz="2400" b="1" dirty="0"/>
              <a:t>: UPPERCASE</a:t>
            </a: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 length (79 or 72 chars for comments, docstrings)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Comment and docstrings (PEP-257)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73D28-1300-3EA6-AF6A-6FBE124759D8}"/>
              </a:ext>
            </a:extLst>
          </p:cNvPr>
          <p:cNvSpPr txBox="1"/>
          <p:nvPr/>
        </p:nvSpPr>
        <p:spPr>
          <a:xfrm>
            <a:off x="2101932" y="1331743"/>
            <a:ext cx="399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Main style recommendations:</a:t>
            </a:r>
          </a:p>
        </p:txBody>
      </p:sp>
    </p:spTree>
    <p:extLst>
      <p:ext uri="{BB962C8B-B14F-4D97-AF65-F5344CB8AC3E}">
        <p14:creationId xmlns:p14="http://schemas.microsoft.com/office/powerpoint/2010/main" val="342936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7AB870-D989-154C-956A-36E8EA3ABEE1}"/>
              </a:ext>
            </a:extLst>
          </p:cNvPr>
          <p:cNvSpPr/>
          <p:nvPr/>
        </p:nvSpPr>
        <p:spPr>
          <a:xfrm>
            <a:off x="6411785" y="1858297"/>
            <a:ext cx="5680311" cy="3988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8ACCB-E9F9-00C9-6C77-0356B49E3CFA}"/>
              </a:ext>
            </a:extLst>
          </p:cNvPr>
          <p:cNvSpPr/>
          <p:nvPr/>
        </p:nvSpPr>
        <p:spPr>
          <a:xfrm>
            <a:off x="678425" y="1858297"/>
            <a:ext cx="5361917" cy="3988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2605743" y="241895"/>
            <a:ext cx="50580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 Standardization using PEP8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7407A-2E36-441C-5C74-23FB4BEFC780}"/>
              </a:ext>
            </a:extLst>
          </p:cNvPr>
          <p:cNvSpPr txBox="1"/>
          <p:nvPr/>
        </p:nvSpPr>
        <p:spPr>
          <a:xfrm>
            <a:off x="678426" y="1917297"/>
            <a:ext cx="536191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from climate import </a:t>
            </a:r>
            <a:r>
              <a:rPr lang="en-US" dirty="0">
                <a:solidFill>
                  <a:srgbClr val="7030A0"/>
                </a:solidFill>
              </a:rPr>
              <a:t>Atmosphere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DEFAULT_ANSWER</a:t>
            </a:r>
            <a:r>
              <a:rPr lang="en-US" dirty="0"/>
              <a:t>=42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b="1" dirty="0" err="1"/>
              <a:t>fix_climate_change</a:t>
            </a:r>
            <a:r>
              <a:rPr lang="en-US" dirty="0"/>
              <a:t>(</a:t>
            </a:r>
            <a:r>
              <a:rPr lang="en-US" dirty="0" err="1"/>
              <a:t>fudge_factor</a:t>
            </a:r>
            <a:r>
              <a:rPr lang="en-US" dirty="0"/>
              <a:t>=3):</a:t>
            </a:r>
          </a:p>
          <a:p>
            <a:r>
              <a:rPr lang="en-US" dirty="0"/>
              <a:t>	</a:t>
            </a:r>
            <a:r>
              <a:rPr lang="en-US" dirty="0" err="1"/>
              <a:t>atmospheric_adjustment</a:t>
            </a:r>
            <a:r>
              <a:rPr lang="en-US" dirty="0"/>
              <a:t>=4.3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dirty="0" err="1"/>
              <a:t>this_model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Atmosphere</a:t>
            </a:r>
            <a:r>
              <a:rPr lang="en-US" dirty="0"/>
              <a:t>(</a:t>
            </a:r>
            <a:r>
              <a:rPr lang="en-US" dirty="0" err="1"/>
              <a:t>fudge_factor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	try:</a:t>
            </a:r>
          </a:p>
          <a:p>
            <a:r>
              <a:rPr lang="en-US" dirty="0"/>
              <a:t>		answer=</a:t>
            </a:r>
            <a:r>
              <a:rPr lang="en-US" dirty="0" err="1"/>
              <a:t>this_model.solve_climate</a:t>
            </a:r>
            <a:r>
              <a:rPr lang="en-US" dirty="0"/>
              <a:t>()</a:t>
            </a:r>
          </a:p>
          <a:p>
            <a:r>
              <a:rPr lang="en-US" dirty="0"/>
              <a:t>	except:	</a:t>
            </a:r>
          </a:p>
          <a:p>
            <a:r>
              <a:rPr lang="en-US" dirty="0"/>
              <a:t>		answer=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DEFAULT_ANSWER</a:t>
            </a:r>
          </a:p>
          <a:p>
            <a:r>
              <a:rPr lang="en-US" dirty="0"/>
              <a:t>	return answer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42205-2962-77E7-8591-A1DD6C41DC6A}"/>
              </a:ext>
            </a:extLst>
          </p:cNvPr>
          <p:cNvSpPr txBox="1"/>
          <p:nvPr/>
        </p:nvSpPr>
        <p:spPr>
          <a:xfrm>
            <a:off x="6629491" y="1917297"/>
            <a:ext cx="52448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from climate import </a:t>
            </a:r>
            <a:r>
              <a:rPr lang="en-US" dirty="0">
                <a:solidFill>
                  <a:srgbClr val="7030A0"/>
                </a:solidFill>
              </a:rPr>
              <a:t>atmosphere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defaultAnswer</a:t>
            </a:r>
            <a:r>
              <a:rPr lang="en-US" dirty="0"/>
              <a:t>=42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b="1" dirty="0" err="1"/>
              <a:t>fixClimateChange</a:t>
            </a:r>
            <a:r>
              <a:rPr lang="en-US" dirty="0"/>
              <a:t>(</a:t>
            </a:r>
            <a:r>
              <a:rPr lang="en-US" dirty="0" err="1"/>
              <a:t>fudgeFactor</a:t>
            </a:r>
            <a:r>
              <a:rPr lang="en-US" dirty="0"/>
              <a:t>=3):</a:t>
            </a:r>
          </a:p>
          <a:p>
            <a:r>
              <a:rPr lang="en-US" dirty="0"/>
              <a:t>	</a:t>
            </a:r>
            <a:r>
              <a:rPr lang="en-US" dirty="0" err="1"/>
              <a:t>atmosphericAdjustment</a:t>
            </a:r>
            <a:r>
              <a:rPr lang="en-US" dirty="0"/>
              <a:t>=4.3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thisModel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atmosphere</a:t>
            </a:r>
            <a:r>
              <a:rPr lang="en-US" dirty="0"/>
              <a:t>(</a:t>
            </a:r>
            <a:r>
              <a:rPr lang="en-US" dirty="0" err="1"/>
              <a:t>fudgeFactor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	try:</a:t>
            </a:r>
          </a:p>
          <a:p>
            <a:r>
              <a:rPr lang="en-US" dirty="0"/>
              <a:t>		Answer= </a:t>
            </a:r>
            <a:r>
              <a:rPr lang="en-US" dirty="0" err="1"/>
              <a:t>thisModel.solveClimate</a:t>
            </a:r>
            <a:r>
              <a:rPr lang="en-US" dirty="0"/>
              <a:t>()</a:t>
            </a:r>
          </a:p>
          <a:p>
            <a:r>
              <a:rPr lang="en-US" dirty="0"/>
              <a:t>	except:	</a:t>
            </a:r>
          </a:p>
          <a:p>
            <a:r>
              <a:rPr lang="en-US" dirty="0"/>
              <a:t>		Answer=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defaultAnswer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/>
              <a:t>	return Answer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FADFF7-4841-CF4E-9498-AC392CAE11C6}"/>
              </a:ext>
            </a:extLst>
          </p:cNvPr>
          <p:cNvSpPr txBox="1"/>
          <p:nvPr/>
        </p:nvSpPr>
        <p:spPr>
          <a:xfrm>
            <a:off x="604686" y="1484535"/>
            <a:ext cx="372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PEP-8 style (documentation removed)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C721C-F237-94F3-8384-E7AF179BAA3B}"/>
              </a:ext>
            </a:extLst>
          </p:cNvPr>
          <p:cNvSpPr txBox="1"/>
          <p:nvPr/>
        </p:nvSpPr>
        <p:spPr>
          <a:xfrm>
            <a:off x="6411784" y="1484535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BDFA9-A130-ACBF-E463-F499FC3733AC}"/>
              </a:ext>
            </a:extLst>
          </p:cNvPr>
          <p:cNvSpPr txBox="1"/>
          <p:nvPr/>
        </p:nvSpPr>
        <p:spPr>
          <a:xfrm>
            <a:off x="723977" y="6141552"/>
            <a:ext cx="571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consistency, readability, maintainability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to identify components such as classes, constants</a:t>
            </a:r>
          </a:p>
        </p:txBody>
      </p:sp>
    </p:spTree>
    <p:extLst>
      <p:ext uri="{BB962C8B-B14F-4D97-AF65-F5344CB8AC3E}">
        <p14:creationId xmlns:p14="http://schemas.microsoft.com/office/powerpoint/2010/main" val="413164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0A4EA-42E5-6BBD-91C3-32F22D15067A}"/>
              </a:ext>
            </a:extLst>
          </p:cNvPr>
          <p:cNvSpPr txBox="1"/>
          <p:nvPr/>
        </p:nvSpPr>
        <p:spPr>
          <a:xfrm>
            <a:off x="1870776" y="393427"/>
            <a:ext cx="5089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Converting old code to PEP-8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6F29A-00F8-29BA-CF09-CB965736A3A6}"/>
              </a:ext>
            </a:extLst>
          </p:cNvPr>
          <p:cNvSpPr txBox="1"/>
          <p:nvPr/>
        </p:nvSpPr>
        <p:spPr>
          <a:xfrm>
            <a:off x="2078182" y="2529444"/>
            <a:ext cx="6527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Manually change (refactor)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AI tools to do it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Always retest your code afterwards</a:t>
            </a:r>
          </a:p>
        </p:txBody>
      </p:sp>
    </p:spTree>
    <p:extLst>
      <p:ext uri="{BB962C8B-B14F-4D97-AF65-F5344CB8AC3E}">
        <p14:creationId xmlns:p14="http://schemas.microsoft.com/office/powerpoint/2010/main" val="13808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858027" y="393427"/>
            <a:ext cx="6771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Using AI tools to convert code to PEP-8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9992D-4C56-04A8-15B7-3435C3AD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27" y="1805423"/>
            <a:ext cx="7023520" cy="4763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15E90-737C-1DC4-E8E7-1AE780FF4444}"/>
              </a:ext>
            </a:extLst>
          </p:cNvPr>
          <p:cNvSpPr txBox="1"/>
          <p:nvPr/>
        </p:nvSpPr>
        <p:spPr>
          <a:xfrm>
            <a:off x="1745673" y="1306285"/>
            <a:ext cx="59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VSCode</a:t>
            </a:r>
            <a:r>
              <a:rPr lang="en-US" dirty="0"/>
              <a:t> editor extension: CODEGPT (</a:t>
            </a:r>
            <a:r>
              <a:rPr lang="en-US" dirty="0" err="1"/>
              <a:t>ChatGPT</a:t>
            </a:r>
            <a:r>
              <a:rPr lang="en-US" dirty="0"/>
              <a:t>, GPT4)</a:t>
            </a:r>
          </a:p>
        </p:txBody>
      </p:sp>
    </p:spTree>
    <p:extLst>
      <p:ext uri="{BB962C8B-B14F-4D97-AF65-F5344CB8AC3E}">
        <p14:creationId xmlns:p14="http://schemas.microsoft.com/office/powerpoint/2010/main" val="351238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78B91C-4180-BA60-40CB-926422D1BE58}"/>
              </a:ext>
            </a:extLst>
          </p:cNvPr>
          <p:cNvSpPr txBox="1"/>
          <p:nvPr/>
        </p:nvSpPr>
        <p:spPr>
          <a:xfrm>
            <a:off x="1828229" y="369530"/>
            <a:ext cx="42677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Code Style Standardization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AEE63-9F7D-91B7-96B8-ABE72BA5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2C7DF7-9F0F-F282-6A3A-5C6F3B79D1E5}"/>
              </a:ext>
            </a:extLst>
          </p:cNvPr>
          <p:cNvSpPr txBox="1"/>
          <p:nvPr/>
        </p:nvSpPr>
        <p:spPr>
          <a:xfrm>
            <a:off x="2201982" y="2633632"/>
            <a:ext cx="9509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not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Making minor adaptions to existing code with an alternative coding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Otherwise, </a:t>
            </a:r>
            <a:r>
              <a:rPr lang="en-US" sz="2400" b="1" dirty="0"/>
              <a:t>Never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FF6B2-31A0-C3F7-9B00-50478F769440}"/>
              </a:ext>
            </a:extLst>
          </p:cNvPr>
          <p:cNvSpPr txBox="1"/>
          <p:nvPr/>
        </p:nvSpPr>
        <p:spPr>
          <a:xfrm>
            <a:off x="2208810" y="1935678"/>
            <a:ext cx="25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PEP-8 Coding Style</a:t>
            </a:r>
          </a:p>
        </p:txBody>
      </p:sp>
    </p:spTree>
    <p:extLst>
      <p:ext uri="{BB962C8B-B14F-4D97-AF65-F5344CB8AC3E}">
        <p14:creationId xmlns:p14="http://schemas.microsoft.com/office/powerpoint/2010/main" val="198865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74081-EE9D-CD87-0FB6-09005C73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4" y="269340"/>
            <a:ext cx="1126932" cy="83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BCD7C8-6FEB-09AA-6F11-83CECABE6600}"/>
              </a:ext>
            </a:extLst>
          </p:cNvPr>
          <p:cNvSpPr txBox="1"/>
          <p:nvPr/>
        </p:nvSpPr>
        <p:spPr>
          <a:xfrm>
            <a:off x="1858027" y="393427"/>
            <a:ext cx="672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Tools to check coding style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8EB9F-D9ED-F17A-D0AA-736E57F64019}"/>
              </a:ext>
            </a:extLst>
          </p:cNvPr>
          <p:cNvSpPr txBox="1"/>
          <p:nvPr/>
        </p:nvSpPr>
        <p:spPr>
          <a:xfrm>
            <a:off x="1858027" y="1452748"/>
            <a:ext cx="233288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Linting tools: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pylint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flake8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A1A71-3020-E625-03F6-34812756CBF7}"/>
              </a:ext>
            </a:extLst>
          </p:cNvPr>
          <p:cNvSpPr txBox="1"/>
          <p:nvPr/>
        </p:nvSpPr>
        <p:spPr>
          <a:xfrm>
            <a:off x="1884027" y="3980329"/>
            <a:ext cx="66729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be integrated into Code Editors such as VS Code</a:t>
            </a:r>
          </a:p>
          <a:p>
            <a:endParaRPr lang="en-US" sz="2400" dirty="0"/>
          </a:p>
          <a:p>
            <a:r>
              <a:rPr lang="en-US" sz="2400" dirty="0"/>
              <a:t>Reports PEP-8 non-compliance</a:t>
            </a:r>
          </a:p>
          <a:p>
            <a:r>
              <a:rPr lang="en-US" sz="2400" dirty="0"/>
              <a:t>Reports on identifiable coding errors</a:t>
            </a:r>
          </a:p>
          <a:p>
            <a:endParaRPr lang="en-US" sz="2400" dirty="0"/>
          </a:p>
          <a:p>
            <a:r>
              <a:rPr lang="en-US" sz="2400" dirty="0"/>
              <a:t>Gives your code a score out of 10</a:t>
            </a:r>
          </a:p>
        </p:txBody>
      </p:sp>
    </p:spTree>
    <p:extLst>
      <p:ext uri="{BB962C8B-B14F-4D97-AF65-F5344CB8AC3E}">
        <p14:creationId xmlns:p14="http://schemas.microsoft.com/office/powerpoint/2010/main" val="184481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37598</TotalTime>
  <Words>1834</Words>
  <Application>Microsoft Macintosh PowerPoint</Application>
  <PresentationFormat>Widescreen</PresentationFormat>
  <Paragraphs>415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Menlo</vt:lpstr>
      <vt:lpstr>source-serif-pro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Muir, Alan</dc:creator>
  <cp:lastModifiedBy>Muir, Alan</cp:lastModifiedBy>
  <cp:revision>13</cp:revision>
  <dcterms:created xsi:type="dcterms:W3CDTF">2023-03-21T11:43:58Z</dcterms:created>
  <dcterms:modified xsi:type="dcterms:W3CDTF">2023-04-28T15:05:53Z</dcterms:modified>
</cp:coreProperties>
</file>