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302" r:id="rId9"/>
    <p:sldId id="304" r:id="rId10"/>
    <p:sldId id="305" r:id="rId11"/>
    <p:sldId id="307" r:id="rId12"/>
    <p:sldId id="268" r:id="rId13"/>
    <p:sldId id="306" r:id="rId14"/>
    <p:sldId id="308" r:id="rId15"/>
    <p:sldId id="271" r:id="rId16"/>
    <p:sldId id="309" r:id="rId17"/>
    <p:sldId id="312" r:id="rId18"/>
    <p:sldId id="313" r:id="rId19"/>
    <p:sldId id="272" r:id="rId20"/>
    <p:sldId id="310" r:id="rId21"/>
    <p:sldId id="273" r:id="rId22"/>
    <p:sldId id="274" r:id="rId23"/>
    <p:sldId id="317" r:id="rId24"/>
    <p:sldId id="314" r:id="rId25"/>
    <p:sldId id="315" r:id="rId26"/>
    <p:sldId id="316" r:id="rId27"/>
    <p:sldId id="318" r:id="rId28"/>
    <p:sldId id="319" r:id="rId29"/>
    <p:sldId id="320" r:id="rId30"/>
    <p:sldId id="32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howGuides="1">
      <p:cViewPr varScale="1">
        <p:scale>
          <a:sx n="102" d="100"/>
          <a:sy n="102" d="100"/>
        </p:scale>
        <p:origin x="19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B9E49-322C-3C4F-B676-AB1D2FFB9B55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8151E-1FFC-4042-9BF4-112CE6227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02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plot_single_mission_dhdt.py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-f 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cpnet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/altimetry/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landice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sec_processing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ais_cryotempo_b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single_mission_scenarios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/cs2/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surfacefit_latest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dhdt.npz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-a ais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plot_single_mission_dhdt.py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-f 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cpnet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/altimetry/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landice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sec_processing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ais_cci_plus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single_mission_scenarios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/cs2/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surfacefit_latest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dhdt.npz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-a ais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D77FF-3EAA-7D4D-A824-3C84463B75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1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plot_single_mission_dhdt.py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-f 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cpnet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/altimetry/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landice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sec_processing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ais_cci_plus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single_mission_scenarios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/cs2/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surfacefit_latest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dhdt.npz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-a 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ase_masked</a:t>
            </a:r>
            <a:endParaRPr lang="en-GB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D77FF-3EAA-7D4D-A824-3C84463B75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89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D77FF-3EAA-7D4D-A824-3C84463B75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65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288AD-9CA8-C74E-A300-8EB578D96C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39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{'alpha': 0.02, 'azimuth': 235.0, 'pitch': 45.0, '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dem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': 'awi_ant_1km’}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288AD-9CA8-C74E-A300-8EB578D96C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00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{'alpha': 0.02, 'azimuth': 235.0, 'pitch': 45.0, '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dem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': 'awi_ant_1km’}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288AD-9CA8-C74E-A300-8EB578D96C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61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A86D0-82FB-66C9-8981-54E731638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487A8-0F91-021A-B37A-D36739D24A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69B41-2167-BF5D-17C3-066DE6AD1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3B14-BADB-B444-AA6E-46C5484883FE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A1FC3-AE75-A42E-F0B6-EEBF17ACE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39DEB-C5B4-3548-C7AD-E77C5DD3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99AD7-1D28-0342-B831-376C89C8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90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5EFBB-C572-3F11-7683-4268EB2DC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634945-6E12-9E7A-95CA-B3B466FD4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44A6D-843A-AB6C-6CF0-30525E8AA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3B14-BADB-B444-AA6E-46C5484883FE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C5A52-25EA-A49D-5629-F5C45E276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C961A-C2F2-10EE-3E03-0D867F3A2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99AD7-1D28-0342-B831-376C89C8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02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90D912-8FE6-0A87-C164-C72EFDB46C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027146-337F-CA3C-A3E0-BE46825CF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44D7C-F2FA-1F72-F221-32E51BFBF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3B14-BADB-B444-AA6E-46C5484883FE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F6FEF-E68C-6461-B4C5-2C4009BA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028CC-F805-19CE-01C0-2016B5177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99AD7-1D28-0342-B831-376C89C8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47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CA839-11F5-A465-8525-88ADDFC33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B1A59-0101-623A-3B1C-3141A5EC5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81001-3D75-779A-0D53-468D38BB0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3B14-BADB-B444-AA6E-46C5484883FE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F69AD-A5D5-8FB1-9391-427019B5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C7559-7F61-A31D-46E9-16316B426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99AD7-1D28-0342-B831-376C89C8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28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0223A-8CE8-22F2-956A-BE69809E2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55613-62B2-2C2B-AE89-7BF86C235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6A6B9-680C-91B4-30FC-221B94A43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3B14-BADB-B444-AA6E-46C5484883FE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7E9CC-0207-47F1-87F5-8AA3778FF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509D2-FD24-3269-35EE-A6C166B9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99AD7-1D28-0342-B831-376C89C8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11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13A52-0DB9-2B26-187E-241AFAB83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3B247-B732-CE9D-E0CC-D0A2FFBB1D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8EFC58-4C41-6B96-1551-90B1BB0C5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2C3B1-E141-6BCC-5995-E0E2C42E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3B14-BADB-B444-AA6E-46C5484883FE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868560-5EAC-351F-A018-DFE1C1603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426A9-E3FE-E464-D538-66C0AD0B2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99AD7-1D28-0342-B831-376C89C8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63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AB1E3-5572-771E-70FC-023D94545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041A7-6946-C9E0-8445-706A024A1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DB3CA-B386-6FDD-3213-BA4D18160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17661-1D1E-7E2B-61EF-81EE20993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CC3311-104B-6793-800B-CCBB53BE43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2FE4BC-1A66-81C1-88E9-AC78E8E8A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3B14-BADB-B444-AA6E-46C5484883FE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60D672-C1BA-F85A-0E94-3BFC1AFB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E1E813-5078-2273-D2F4-6ED200618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99AD7-1D28-0342-B831-376C89C8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18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20469-10DF-E88B-3F6F-74E17E98B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384472-779C-ED3C-387F-F855A2B1F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3B14-BADB-B444-AA6E-46C5484883FE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D3529-1310-CB1C-F4E8-6D05664EF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38FB1A-3E4F-9C1B-50A1-7E4C60C5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99AD7-1D28-0342-B831-376C89C8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99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3DA823-B95E-BA01-5606-76362717F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3B14-BADB-B444-AA6E-46C5484883FE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06EB00-09EB-8E4A-B508-DA4568799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E6C47-9BDA-E799-DDD4-26DBE9C0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99AD7-1D28-0342-B831-376C89C8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53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FEE9B-5987-4D69-618F-53675F34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7ACC7-98F7-CA13-BB23-7A0A9B986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B7DAC-2739-7CC4-13DB-8ACE927FD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3B434C-4D2E-6F76-B597-CE817231A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3B14-BADB-B444-AA6E-46C5484883FE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B9B39-5048-1BE3-FFDE-E3781316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A07410-B3D2-6D98-D2CB-D038F2749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99AD7-1D28-0342-B831-376C89C8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2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E582A-5A8B-7004-17B5-DA92F0313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FA1EA-1582-C79F-A380-0D06B92C5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BEF6D-07FF-2627-5FC6-679A48E5B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924CC-6C9C-1049-CFD5-DCDD6F76D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3B14-BADB-B444-AA6E-46C5484883FE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9BA98-913D-B244-367D-06CA2420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B8BAF-521F-A622-D341-9AD1E461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99AD7-1D28-0342-B831-376C89C8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2C00DC-BC82-BCE7-EE5C-D7395EE9B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5829F-4615-365B-D8EF-AAA685833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F4AB7-FC1F-FE4F-464A-6C8A29D14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63B14-BADB-B444-AA6E-46C5484883FE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92E57-BD9A-73C7-FB2E-9CF49A2DC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2E551-CFAF-3843-1D01-B8191D0A6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99AD7-1D28-0342-B831-376C89C8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3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om.ucl.ac.uk/cryotempo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cpom.ucl.ac.uk/cryotempo_evolutions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ECD954-30B2-86C2-AC8A-2AACE127BC76}"/>
              </a:ext>
            </a:extLst>
          </p:cNvPr>
          <p:cNvSpPr txBox="1"/>
          <p:nvPr/>
        </p:nvSpPr>
        <p:spPr>
          <a:xfrm>
            <a:off x="2969572" y="2342509"/>
            <a:ext cx="5632183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CPOM Software Update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November 2022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5F16D5-0614-B02B-B3FA-7A897157A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33" y="196708"/>
            <a:ext cx="3635093" cy="85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F77101-8414-2C39-9FF4-BD955D6B9020}"/>
              </a:ext>
            </a:extLst>
          </p:cNvPr>
          <p:cNvSpPr txBox="1"/>
          <p:nvPr/>
        </p:nvSpPr>
        <p:spPr>
          <a:xfrm>
            <a:off x="4150760" y="4931595"/>
            <a:ext cx="310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www.cpom.ucl.ac.uk</a:t>
            </a:r>
            <a:r>
              <a:rPr lang="en-US" dirty="0"/>
              <a:t>/</a:t>
            </a:r>
            <a:r>
              <a:rPr lang="en-US" dirty="0" err="1"/>
              <a:t>cpomsoft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B620A1-F9A1-AFE2-D843-184B60D1033F}"/>
              </a:ext>
            </a:extLst>
          </p:cNvPr>
          <p:cNvSpPr txBox="1"/>
          <p:nvPr/>
        </p:nvSpPr>
        <p:spPr>
          <a:xfrm>
            <a:off x="5784351" y="5589142"/>
            <a:ext cx="2726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CPOM Software Manual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9BF91E4D-D0FB-E443-3353-691F06131502}"/>
              </a:ext>
            </a:extLst>
          </p:cNvPr>
          <p:cNvCxnSpPr>
            <a:cxnSpLocks/>
          </p:cNvCxnSpPr>
          <p:nvPr/>
        </p:nvCxnSpPr>
        <p:spPr>
          <a:xfrm>
            <a:off x="4993240" y="5300927"/>
            <a:ext cx="708041" cy="588538"/>
          </a:xfrm>
          <a:prstGeom prst="bentConnector3">
            <a:avLst>
              <a:gd name="adj1" fmla="val 211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666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7AC8D-A566-2358-293A-C0DBA9CCC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865" y="53761"/>
            <a:ext cx="12431730" cy="74056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862177-1DAE-EE28-8EFA-9799767B6EE2}"/>
              </a:ext>
            </a:extLst>
          </p:cNvPr>
          <p:cNvSpPr txBox="1"/>
          <p:nvPr/>
        </p:nvSpPr>
        <p:spPr>
          <a:xfrm>
            <a:off x="8272594" y="218148"/>
            <a:ext cx="3919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 Elevation Change (2010-2022):  </a:t>
            </a:r>
            <a:br>
              <a:rPr lang="en-US" dirty="0"/>
            </a:br>
            <a:r>
              <a:rPr lang="en-US" dirty="0"/>
              <a:t>CryoTEMPO Baseline-B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2036CE-B95E-073F-BCFD-01AE630FF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3689" y="1924933"/>
            <a:ext cx="438176" cy="514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46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D23FDD-F8EE-F0C9-1C82-7AC10D8445C2}"/>
              </a:ext>
            </a:extLst>
          </p:cNvPr>
          <p:cNvSpPr txBox="1"/>
          <p:nvPr/>
        </p:nvSpPr>
        <p:spPr>
          <a:xfrm>
            <a:off x="236306" y="280316"/>
            <a:ext cx="32582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cpom.areas.area_plot.Polar_plot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A4865C-A19F-75A2-977E-D8DF0E31CAFC}"/>
              </a:ext>
            </a:extLst>
          </p:cNvPr>
          <p:cNvSpPr txBox="1"/>
          <p:nvPr/>
        </p:nvSpPr>
        <p:spPr>
          <a:xfrm>
            <a:off x="475803" y="1150706"/>
            <a:ext cx="279409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New Features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Hill Shading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Background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for </a:t>
            </a:r>
            <a:r>
              <a:rPr lang="en-US" dirty="0" err="1"/>
              <a:t>Cartopy</a:t>
            </a:r>
            <a:r>
              <a:rPr lang="en-US" dirty="0"/>
              <a:t> 0.21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5A21D4-BC67-C3BB-A8EC-1A1A32C1D5A5}"/>
              </a:ext>
            </a:extLst>
          </p:cNvPr>
          <p:cNvSpPr txBox="1"/>
          <p:nvPr/>
        </p:nvSpPr>
        <p:spPr>
          <a:xfrm>
            <a:off x="4624715" y="649648"/>
            <a:ext cx="507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Polarplot</a:t>
            </a:r>
            <a:r>
              <a:rPr lang="en-US" dirty="0"/>
              <a:t>(‘</a:t>
            </a:r>
            <a:r>
              <a:rPr lang="en-US" dirty="0" err="1"/>
              <a:t>greenland</a:t>
            </a:r>
            <a:r>
              <a:rPr lang="en-US" dirty="0"/>
              <a:t>’).</a:t>
            </a:r>
            <a:r>
              <a:rPr lang="en-US" dirty="0" err="1"/>
              <a:t>plot_points</a:t>
            </a:r>
            <a:r>
              <a:rPr lang="en-US" dirty="0"/>
              <a:t>(..,</a:t>
            </a:r>
            <a:r>
              <a:rPr lang="en-US" b="1" dirty="0" err="1"/>
              <a:t>hillshade</a:t>
            </a:r>
            <a:r>
              <a:rPr lang="en-US" b="1" dirty="0"/>
              <a:t>=True</a:t>
            </a:r>
            <a:r>
              <a:rPr lang="en-US" dirty="0"/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7FD989-F825-9852-E553-ADF93B21ECC8}"/>
              </a:ext>
            </a:extLst>
          </p:cNvPr>
          <p:cNvCxnSpPr/>
          <p:nvPr/>
        </p:nvCxnSpPr>
        <p:spPr>
          <a:xfrm>
            <a:off x="3575407" y="280316"/>
            <a:ext cx="0" cy="6367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0EA79A8-A961-5F64-953E-D46321E55240}"/>
              </a:ext>
            </a:extLst>
          </p:cNvPr>
          <p:cNvSpPr txBox="1"/>
          <p:nvPr/>
        </p:nvSpPr>
        <p:spPr>
          <a:xfrm>
            <a:off x="4624715" y="1889369"/>
            <a:ext cx="6581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Applies a shading over your plot variable to show underlying terrain </a:t>
            </a:r>
          </a:p>
          <a:p>
            <a:r>
              <a:rPr lang="en-US" dirty="0"/>
              <a:t>(topographic context)</a:t>
            </a:r>
          </a:p>
        </p:txBody>
      </p:sp>
    </p:spTree>
    <p:extLst>
      <p:ext uri="{BB962C8B-B14F-4D97-AF65-F5344CB8AC3E}">
        <p14:creationId xmlns:p14="http://schemas.microsoft.com/office/powerpoint/2010/main" val="3879988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31BA7B-D6D5-C57A-42C0-206A15A7D5B8}"/>
              </a:ext>
            </a:extLst>
          </p:cNvPr>
          <p:cNvSpPr txBox="1"/>
          <p:nvPr/>
        </p:nvSpPr>
        <p:spPr>
          <a:xfrm>
            <a:off x="9016999" y="0"/>
            <a:ext cx="185018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Hill shade applied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464B84-2980-5510-F2D5-2F373B02C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6" y="0"/>
            <a:ext cx="561372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0266FD-20C8-A214-8EA8-BA807F87A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131" y="0"/>
            <a:ext cx="5587736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7882A2-AC4F-8029-706A-AEEFC8DD707B}"/>
              </a:ext>
            </a:extLst>
          </p:cNvPr>
          <p:cNvSpPr txBox="1"/>
          <p:nvPr/>
        </p:nvSpPr>
        <p:spPr>
          <a:xfrm>
            <a:off x="9334500" y="184666"/>
            <a:ext cx="188865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Hill Shade Applied</a:t>
            </a:r>
          </a:p>
        </p:txBody>
      </p:sp>
    </p:spTree>
    <p:extLst>
      <p:ext uri="{BB962C8B-B14F-4D97-AF65-F5344CB8AC3E}">
        <p14:creationId xmlns:p14="http://schemas.microsoft.com/office/powerpoint/2010/main" val="603354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0C31420-9AAA-E002-3B88-7C8FB91B1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96069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019632-FFB9-E787-C8C4-6875191169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329"/>
          <a:stretch/>
        </p:blipFill>
        <p:spPr>
          <a:xfrm>
            <a:off x="262698" y="144833"/>
            <a:ext cx="5659091" cy="67131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D0791F-0A55-2F60-17AA-4DC21DBC475F}"/>
              </a:ext>
            </a:extLst>
          </p:cNvPr>
          <p:cNvSpPr txBox="1"/>
          <p:nvPr/>
        </p:nvSpPr>
        <p:spPr>
          <a:xfrm>
            <a:off x="10097310" y="311285"/>
            <a:ext cx="185018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Hill shade applied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ABAA50-3926-7416-C0C7-31C256FD6240}"/>
              </a:ext>
            </a:extLst>
          </p:cNvPr>
          <p:cNvSpPr/>
          <p:nvPr/>
        </p:nvSpPr>
        <p:spPr>
          <a:xfrm>
            <a:off x="6216650" y="1854200"/>
            <a:ext cx="704850" cy="10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CEF0EC-93E1-9BAF-F824-5696274E1516}"/>
              </a:ext>
            </a:extLst>
          </p:cNvPr>
          <p:cNvSpPr/>
          <p:nvPr/>
        </p:nvSpPr>
        <p:spPr>
          <a:xfrm>
            <a:off x="339725" y="2009775"/>
            <a:ext cx="704850" cy="10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08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D23FDD-F8EE-F0C9-1C82-7AC10D8445C2}"/>
              </a:ext>
            </a:extLst>
          </p:cNvPr>
          <p:cNvSpPr txBox="1"/>
          <p:nvPr/>
        </p:nvSpPr>
        <p:spPr>
          <a:xfrm>
            <a:off x="236306" y="280316"/>
            <a:ext cx="22897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cpom.areas.area_plot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A4865C-A19F-75A2-977E-D8DF0E31CAFC}"/>
              </a:ext>
            </a:extLst>
          </p:cNvPr>
          <p:cNvSpPr txBox="1"/>
          <p:nvPr/>
        </p:nvSpPr>
        <p:spPr>
          <a:xfrm>
            <a:off x="475803" y="1150706"/>
            <a:ext cx="279409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New Features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Hill Shading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Background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for </a:t>
            </a:r>
            <a:r>
              <a:rPr lang="en-US" dirty="0" err="1"/>
              <a:t>Cartopy</a:t>
            </a:r>
            <a:r>
              <a:rPr lang="en-US" dirty="0"/>
              <a:t> 0.21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5A21D4-BC67-C3BB-A8EC-1A1A32C1D5A5}"/>
              </a:ext>
            </a:extLst>
          </p:cNvPr>
          <p:cNvSpPr txBox="1"/>
          <p:nvPr/>
        </p:nvSpPr>
        <p:spPr>
          <a:xfrm>
            <a:off x="4624715" y="649648"/>
            <a:ext cx="757611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b="1" dirty="0"/>
              <a:t>Optional hill shade arguments</a:t>
            </a:r>
          </a:p>
          <a:p>
            <a:endParaRPr lang="en-US" dirty="0"/>
          </a:p>
          <a:p>
            <a:r>
              <a:rPr lang="en-US" b="1" dirty="0" err="1"/>
              <a:t>hs_dict</a:t>
            </a:r>
            <a:r>
              <a:rPr lang="en-GB" b="1" dirty="0">
                <a:effectLst/>
                <a:latin typeface="Menlo" panose="020B0609030804020204" pitchFamily="49" charset="0"/>
              </a:rPr>
              <a:t> 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 {</a:t>
            </a:r>
          </a:p>
          <a:p>
            <a:r>
              <a:rPr lang="en-GB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"alpha"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GB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0.3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# 0..1, vary transparency of hill shade</a:t>
            </a:r>
          </a:p>
          <a:p>
            <a:r>
              <a:rPr lang="en-GB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"azimuth"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GB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140.0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# degrees (0..360)</a:t>
            </a:r>
          </a:p>
          <a:p>
            <a:r>
              <a:rPr lang="en-GB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"pitch"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GB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45.0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# degrees (0..90)</a:t>
            </a:r>
          </a:p>
          <a:p>
            <a:r>
              <a:rPr lang="en-GB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b="0" dirty="0" err="1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dem</a:t>
            </a:r>
            <a:r>
              <a:rPr lang="en-GB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GB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"awi_grn_1km"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# source DEM of hill shade</a:t>
            </a:r>
          </a:p>
          <a:p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}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Polarplot</a:t>
            </a:r>
            <a:r>
              <a:rPr lang="en-US" dirty="0"/>
              <a:t>(‘ais’).</a:t>
            </a:r>
            <a:r>
              <a:rPr lang="en-US" dirty="0" err="1"/>
              <a:t>plot_points</a:t>
            </a:r>
            <a:r>
              <a:rPr lang="en-US" dirty="0"/>
              <a:t>(…,</a:t>
            </a:r>
            <a:r>
              <a:rPr lang="en-US" dirty="0" err="1"/>
              <a:t>hillshade</a:t>
            </a:r>
            <a:r>
              <a:rPr lang="en-US" dirty="0"/>
              <a:t>=</a:t>
            </a:r>
            <a:r>
              <a:rPr lang="en-US" dirty="0" err="1"/>
              <a:t>True</a:t>
            </a:r>
            <a:r>
              <a:rPr lang="en-US" b="1" dirty="0" err="1"/>
              <a:t>,hillshade_params</a:t>
            </a:r>
            <a:r>
              <a:rPr lang="en-US" b="1" dirty="0"/>
              <a:t>=</a:t>
            </a:r>
            <a:r>
              <a:rPr lang="en-US" b="1" dirty="0" err="1"/>
              <a:t>hs_dict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7FD989-F825-9852-E553-ADF93B21ECC8}"/>
              </a:ext>
            </a:extLst>
          </p:cNvPr>
          <p:cNvCxnSpPr/>
          <p:nvPr/>
        </p:nvCxnSpPr>
        <p:spPr>
          <a:xfrm>
            <a:off x="3575407" y="280316"/>
            <a:ext cx="0" cy="6367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3ADF374-5BAC-6B6C-C0A1-4950DD6298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" t="840" b="-1"/>
          <a:stretch/>
        </p:blipFill>
        <p:spPr>
          <a:xfrm>
            <a:off x="214103" y="2773306"/>
            <a:ext cx="3317498" cy="402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62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4D85F3C-FAE3-65E4-7D76-05C0474FDB66}"/>
              </a:ext>
            </a:extLst>
          </p:cNvPr>
          <p:cNvSpPr/>
          <p:nvPr/>
        </p:nvSpPr>
        <p:spPr>
          <a:xfrm>
            <a:off x="4457700" y="101600"/>
            <a:ext cx="14224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47C8E9-D42D-5582-C399-6C6D29663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04" r="10659"/>
          <a:stretch/>
        </p:blipFill>
        <p:spPr>
          <a:xfrm>
            <a:off x="5880100" y="338554"/>
            <a:ext cx="6284034" cy="6077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9B8738-73B4-48C5-C6E4-15B0FD619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56" y="441816"/>
            <a:ext cx="4748944" cy="58709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E20C10-B8C7-A358-BBC3-BC971F973A64}"/>
              </a:ext>
            </a:extLst>
          </p:cNvPr>
          <p:cNvSpPr txBox="1"/>
          <p:nvPr/>
        </p:nvSpPr>
        <p:spPr>
          <a:xfrm>
            <a:off x="3569218" y="6416070"/>
            <a:ext cx="8753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Polarplot</a:t>
            </a:r>
            <a:r>
              <a:rPr lang="en-US" dirty="0"/>
              <a:t>(‘</a:t>
            </a:r>
            <a:r>
              <a:rPr lang="en-US" dirty="0" err="1"/>
              <a:t>ase</a:t>
            </a:r>
            <a:r>
              <a:rPr lang="en-US" dirty="0"/>
              <a:t>’).</a:t>
            </a:r>
            <a:r>
              <a:rPr lang="en-US" dirty="0" err="1"/>
              <a:t>plot_points</a:t>
            </a:r>
            <a:r>
              <a:rPr lang="en-US" dirty="0"/>
              <a:t>(…,</a:t>
            </a:r>
            <a:r>
              <a:rPr lang="en-US" b="1" dirty="0" err="1"/>
              <a:t>hillshade</a:t>
            </a:r>
            <a:r>
              <a:rPr lang="en-US" b="1" dirty="0"/>
              <a:t>=</a:t>
            </a:r>
            <a:r>
              <a:rPr lang="en-US" b="1" dirty="0" err="1"/>
              <a:t>True,hillshade_param</a:t>
            </a:r>
            <a:r>
              <a:rPr lang="en-US" b="1" dirty="0"/>
              <a:t>={‘dem’:’rema_ant_200m’})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434C12E-9BA4-4B43-917B-DCFB6EE5023D}"/>
              </a:ext>
            </a:extLst>
          </p:cNvPr>
          <p:cNvCxnSpPr>
            <a:cxnSpLocks/>
          </p:cNvCxnSpPr>
          <p:nvPr/>
        </p:nvCxnSpPr>
        <p:spPr>
          <a:xfrm flipV="1">
            <a:off x="5424755" y="6312807"/>
            <a:ext cx="277402" cy="103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52B4A18-A367-FC57-E095-2D58162D17BD}"/>
              </a:ext>
            </a:extLst>
          </p:cNvPr>
          <p:cNvSpPr txBox="1"/>
          <p:nvPr/>
        </p:nvSpPr>
        <p:spPr>
          <a:xfrm>
            <a:off x="1270573" y="138673"/>
            <a:ext cx="6164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Polarplot</a:t>
            </a:r>
            <a:r>
              <a:rPr lang="en-US" dirty="0"/>
              <a:t>(‘</a:t>
            </a:r>
            <a:r>
              <a:rPr lang="en-US" dirty="0" err="1"/>
              <a:t>ase</a:t>
            </a:r>
            <a:r>
              <a:rPr lang="en-US" dirty="0"/>
              <a:t>’).</a:t>
            </a:r>
            <a:r>
              <a:rPr lang="en-US" dirty="0" err="1"/>
              <a:t>plot_points</a:t>
            </a:r>
            <a:r>
              <a:rPr lang="en-US" dirty="0"/>
              <a:t>(…)</a:t>
            </a:r>
          </a:p>
        </p:txBody>
      </p:sp>
    </p:spTree>
    <p:extLst>
      <p:ext uri="{BB962C8B-B14F-4D97-AF65-F5344CB8AC3E}">
        <p14:creationId xmlns:p14="http://schemas.microsoft.com/office/powerpoint/2010/main" val="1471438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D23FDD-F8EE-F0C9-1C82-7AC10D8445C2}"/>
              </a:ext>
            </a:extLst>
          </p:cNvPr>
          <p:cNvSpPr txBox="1"/>
          <p:nvPr/>
        </p:nvSpPr>
        <p:spPr>
          <a:xfrm>
            <a:off x="236306" y="280316"/>
            <a:ext cx="22897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cpom.areas.area_plot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A4865C-A19F-75A2-977E-D8DF0E31CAFC}"/>
              </a:ext>
            </a:extLst>
          </p:cNvPr>
          <p:cNvSpPr txBox="1"/>
          <p:nvPr/>
        </p:nvSpPr>
        <p:spPr>
          <a:xfrm>
            <a:off x="475803" y="1150706"/>
            <a:ext cx="279409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New Plot Features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Hill shading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Hill shade backgrounds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Background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for </a:t>
            </a:r>
            <a:r>
              <a:rPr lang="en-US" dirty="0" err="1"/>
              <a:t>Cartopy</a:t>
            </a:r>
            <a:r>
              <a:rPr lang="en-US" dirty="0"/>
              <a:t> 0.21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5A21D4-BC67-C3BB-A8EC-1A1A32C1D5A5}"/>
              </a:ext>
            </a:extLst>
          </p:cNvPr>
          <p:cNvSpPr txBox="1"/>
          <p:nvPr/>
        </p:nvSpPr>
        <p:spPr>
          <a:xfrm>
            <a:off x="5039107" y="649648"/>
            <a:ext cx="499681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Polarplot</a:t>
            </a:r>
            <a:r>
              <a:rPr lang="en-US" dirty="0"/>
              <a:t>(‘ais’).</a:t>
            </a:r>
            <a:r>
              <a:rPr lang="en-US" dirty="0" err="1"/>
              <a:t>plot_points</a:t>
            </a:r>
            <a:r>
              <a:rPr lang="en-US" dirty="0"/>
              <a:t>(background='</a:t>
            </a:r>
            <a:r>
              <a:rPr lang="en-US" b="1" dirty="0" err="1"/>
              <a:t>hillshade</a:t>
            </a:r>
            <a:r>
              <a:rPr lang="en-US" dirty="0"/>
              <a:t>')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7FD989-F825-9852-E553-ADF93B21ECC8}"/>
              </a:ext>
            </a:extLst>
          </p:cNvPr>
          <p:cNvCxnSpPr/>
          <p:nvPr/>
        </p:nvCxnSpPr>
        <p:spPr>
          <a:xfrm>
            <a:off x="3575407" y="280316"/>
            <a:ext cx="0" cy="6367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D989971-CC53-66D2-A465-D68B0C9FF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531" y="1392149"/>
            <a:ext cx="5680034" cy="525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82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D23FDD-F8EE-F0C9-1C82-7AC10D8445C2}"/>
              </a:ext>
            </a:extLst>
          </p:cNvPr>
          <p:cNvSpPr txBox="1"/>
          <p:nvPr/>
        </p:nvSpPr>
        <p:spPr>
          <a:xfrm>
            <a:off x="236306" y="280316"/>
            <a:ext cx="22897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cpom.areas.area_plot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A4865C-A19F-75A2-977E-D8DF0E31CAFC}"/>
              </a:ext>
            </a:extLst>
          </p:cNvPr>
          <p:cNvSpPr txBox="1"/>
          <p:nvPr/>
        </p:nvSpPr>
        <p:spPr>
          <a:xfrm>
            <a:off x="475803" y="1150706"/>
            <a:ext cx="279409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New Plot Features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Hill shading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Hill shade backgrounds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Background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for </a:t>
            </a:r>
            <a:r>
              <a:rPr lang="en-US" dirty="0" err="1"/>
              <a:t>Cartopy</a:t>
            </a:r>
            <a:r>
              <a:rPr lang="en-US" dirty="0"/>
              <a:t> 0.21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5A21D4-BC67-C3BB-A8EC-1A1A32C1D5A5}"/>
              </a:ext>
            </a:extLst>
          </p:cNvPr>
          <p:cNvSpPr txBox="1"/>
          <p:nvPr/>
        </p:nvSpPr>
        <p:spPr>
          <a:xfrm>
            <a:off x="5039107" y="649648"/>
            <a:ext cx="50530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Polarplot</a:t>
            </a:r>
            <a:r>
              <a:rPr lang="en-US" dirty="0"/>
              <a:t>(‘ais’).</a:t>
            </a:r>
            <a:r>
              <a:rPr lang="en-US" dirty="0" err="1"/>
              <a:t>plot_points</a:t>
            </a:r>
            <a:r>
              <a:rPr lang="en-US" dirty="0"/>
              <a:t>(background='</a:t>
            </a:r>
            <a:r>
              <a:rPr lang="en-US" b="1" dirty="0" err="1"/>
              <a:t>hillshade</a:t>
            </a:r>
            <a:r>
              <a:rPr lang="en-US" dirty="0"/>
              <a:t>’,</a:t>
            </a:r>
            <a:br>
              <a:rPr lang="en-US" dirty="0"/>
            </a:br>
            <a:r>
              <a:rPr lang="en-US" dirty="0"/>
              <a:t>                           </a:t>
            </a:r>
            <a:r>
              <a:rPr lang="en-US" dirty="0" err="1"/>
              <a:t>hillshade_params</a:t>
            </a:r>
            <a:r>
              <a:rPr lang="en-US" dirty="0"/>
              <a:t>= {'</a:t>
            </a:r>
            <a:r>
              <a:rPr lang="en-US" b="1" dirty="0"/>
              <a:t>azimuth</a:t>
            </a:r>
            <a:r>
              <a:rPr lang="en-US" dirty="0"/>
              <a:t>'</a:t>
            </a:r>
            <a:r>
              <a:rPr lang="en-US" b="1" dirty="0"/>
              <a:t>: 120}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7FD989-F825-9852-E553-ADF93B21ECC8}"/>
              </a:ext>
            </a:extLst>
          </p:cNvPr>
          <p:cNvCxnSpPr/>
          <p:nvPr/>
        </p:nvCxnSpPr>
        <p:spPr>
          <a:xfrm>
            <a:off x="3575407" y="280316"/>
            <a:ext cx="0" cy="6367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D989971-CC53-66D2-A465-D68B0C9FF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531" y="1392149"/>
            <a:ext cx="5680034" cy="52552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E677A1-06BF-9589-5EB8-05D3721C5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223" y="1392149"/>
            <a:ext cx="5594342" cy="529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64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D23FDD-F8EE-F0C9-1C82-7AC10D8445C2}"/>
              </a:ext>
            </a:extLst>
          </p:cNvPr>
          <p:cNvSpPr txBox="1"/>
          <p:nvPr/>
        </p:nvSpPr>
        <p:spPr>
          <a:xfrm>
            <a:off x="236306" y="280316"/>
            <a:ext cx="22897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cpom.areas.area_plot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A4865C-A19F-75A2-977E-D8DF0E31CAFC}"/>
              </a:ext>
            </a:extLst>
          </p:cNvPr>
          <p:cNvSpPr txBox="1"/>
          <p:nvPr/>
        </p:nvSpPr>
        <p:spPr>
          <a:xfrm>
            <a:off x="475803" y="1150706"/>
            <a:ext cx="279409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New Plot Features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Hill shading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Hill shade backgrounds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Background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for </a:t>
            </a:r>
            <a:r>
              <a:rPr lang="en-US" dirty="0" err="1"/>
              <a:t>Cartopy</a:t>
            </a:r>
            <a:r>
              <a:rPr lang="en-US" dirty="0"/>
              <a:t> 0.21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5A21D4-BC67-C3BB-A8EC-1A1A32C1D5A5}"/>
              </a:ext>
            </a:extLst>
          </p:cNvPr>
          <p:cNvSpPr txBox="1"/>
          <p:nvPr/>
        </p:nvSpPr>
        <p:spPr>
          <a:xfrm>
            <a:off x="5039107" y="649648"/>
            <a:ext cx="66946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Polarplot</a:t>
            </a:r>
            <a:r>
              <a:rPr lang="en-US" dirty="0"/>
              <a:t>(‘ais’).</a:t>
            </a:r>
            <a:r>
              <a:rPr lang="en-US" dirty="0" err="1"/>
              <a:t>plot_points</a:t>
            </a:r>
            <a:r>
              <a:rPr lang="en-US" dirty="0"/>
              <a:t>(background='</a:t>
            </a:r>
            <a:r>
              <a:rPr lang="en-US" b="1" dirty="0" err="1"/>
              <a:t>hillshade</a:t>
            </a:r>
            <a:r>
              <a:rPr lang="en-US" dirty="0"/>
              <a:t>’,</a:t>
            </a:r>
            <a:br>
              <a:rPr lang="en-US" dirty="0"/>
            </a:br>
            <a:r>
              <a:rPr lang="en-US" dirty="0"/>
              <a:t>             §</a:t>
            </a:r>
            <a:r>
              <a:rPr lang="en-US" dirty="0" err="1"/>
              <a:t>hillshade_params</a:t>
            </a:r>
            <a:r>
              <a:rPr lang="en-US" dirty="0"/>
              <a:t>= {'</a:t>
            </a:r>
            <a:r>
              <a:rPr lang="en-US" b="1" dirty="0"/>
              <a:t>azimuth</a:t>
            </a:r>
            <a:r>
              <a:rPr lang="en-US" dirty="0"/>
              <a:t>'</a:t>
            </a:r>
            <a:r>
              <a:rPr lang="en-US" b="1" dirty="0"/>
              <a:t>: 120, 'dem': 'rema_ant_1km'}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7FD989-F825-9852-E553-ADF93B21ECC8}"/>
              </a:ext>
            </a:extLst>
          </p:cNvPr>
          <p:cNvCxnSpPr/>
          <p:nvPr/>
        </p:nvCxnSpPr>
        <p:spPr>
          <a:xfrm>
            <a:off x="3575407" y="280316"/>
            <a:ext cx="0" cy="6367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D989971-CC53-66D2-A465-D68B0C9FF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531" y="1392149"/>
            <a:ext cx="5680034" cy="52552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E677A1-06BF-9589-5EB8-05D3721C5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223" y="1392149"/>
            <a:ext cx="5594342" cy="5298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0AD063-F5AF-9A09-EC1A-3A9BB2C67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011" y="1366299"/>
            <a:ext cx="5594342" cy="525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26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BBD9AB-46C7-A145-C236-E9790CE32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79" y="943524"/>
            <a:ext cx="5906921" cy="5914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357A84-513B-78EB-6B83-1E4DC8AA9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911" y="658127"/>
            <a:ext cx="3684697" cy="6199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8BADCA-34A7-29C1-4245-32C3B3032DAC}"/>
              </a:ext>
            </a:extLst>
          </p:cNvPr>
          <p:cNvSpPr txBox="1"/>
          <p:nvPr/>
        </p:nvSpPr>
        <p:spPr>
          <a:xfrm>
            <a:off x="102742" y="-20548"/>
            <a:ext cx="10923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 err="1">
                <a:solidFill>
                  <a:srgbClr val="267F99"/>
                </a:solidFill>
                <a:effectLst/>
                <a:latin typeface="Menlo" panose="020B0609030804020204" pitchFamily="49" charset="0"/>
              </a:rPr>
              <a:t>Polarplot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'ais'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).</a:t>
            </a:r>
            <a:r>
              <a:rPr lang="en-GB" b="0" dirty="0" err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plot_points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b="0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lats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=[],</a:t>
            </a:r>
            <a:r>
              <a:rPr lang="en-GB" b="0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lons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=[],</a:t>
            </a:r>
            <a:r>
              <a:rPr lang="en-GB" b="0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vals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=[],</a:t>
            </a:r>
            <a:r>
              <a:rPr lang="en-GB" b="0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background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GB" b="0" dirty="0" err="1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hillshade</a:t>
            </a:r>
            <a:r>
              <a:rPr lang="en-GB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</a:p>
          <a:p>
            <a:r>
              <a:rPr lang="en-GB" b="0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background_alpha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0.7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196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38D766-3B0C-7004-41B0-2B842B1276BA}"/>
              </a:ext>
            </a:extLst>
          </p:cNvPr>
          <p:cNvSpPr txBox="1"/>
          <p:nvPr/>
        </p:nvSpPr>
        <p:spPr>
          <a:xfrm>
            <a:off x="1446374" y="828877"/>
            <a:ext cx="577510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CryoSat-2 </a:t>
            </a:r>
            <a:r>
              <a:rPr lang="en-US" sz="2400" b="1" dirty="0" err="1"/>
              <a:t>Retrackers</a:t>
            </a:r>
            <a:r>
              <a:rPr lang="en-US" sz="2400" b="1" dirty="0"/>
              <a:t>   </a:t>
            </a:r>
          </a:p>
          <a:p>
            <a:endParaRPr lang="en-US" dirty="0"/>
          </a:p>
          <a:p>
            <a:r>
              <a:rPr lang="en-US" sz="2000" b="1" dirty="0"/>
              <a:t>New modules developed for Cryo-TEMPO Baseline-B</a:t>
            </a:r>
            <a:endParaRPr lang="en-US" sz="3600" b="1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1933016-70C0-A2EC-4D15-16A3DA7D1F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398444"/>
              </p:ext>
            </p:extLst>
          </p:nvPr>
        </p:nvGraphicFramePr>
        <p:xfrm>
          <a:off x="1446374" y="2116951"/>
          <a:ext cx="765653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8107">
                  <a:extLst>
                    <a:ext uri="{9D8B030D-6E8A-4147-A177-3AD203B41FA5}">
                      <a16:colId xmlns:a16="http://schemas.microsoft.com/office/drawing/2014/main" val="3107965810"/>
                    </a:ext>
                  </a:extLst>
                </a:gridCol>
                <a:gridCol w="3688423">
                  <a:extLst>
                    <a:ext uri="{9D8B030D-6E8A-4147-A177-3AD203B41FA5}">
                      <a16:colId xmlns:a16="http://schemas.microsoft.com/office/drawing/2014/main" val="293922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797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cs2_sin_max_coherence_retracker.py*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Maximum Coherence SARin Retracker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715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cs2_tcog_retracker.py*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TCOG </a:t>
                      </a:r>
                      <a:r>
                        <a:rPr lang="en-US" dirty="0" err="1"/>
                        <a:t>retracker</a:t>
                      </a:r>
                      <a:r>
                        <a:rPr lang="en-US" dirty="0"/>
                        <a:t> (any mode)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44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cs2_tfmra_retracker.py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TFMRA </a:t>
                      </a:r>
                      <a:r>
                        <a:rPr lang="en-US" dirty="0" err="1"/>
                        <a:t>retracker</a:t>
                      </a:r>
                      <a:r>
                        <a:rPr lang="en-US" dirty="0"/>
                        <a:t> (any mode)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84151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86BDC93-E019-3E7C-A78D-80E9B1D7D341}"/>
              </a:ext>
            </a:extLst>
          </p:cNvPr>
          <p:cNvSpPr txBox="1"/>
          <p:nvPr/>
        </p:nvSpPr>
        <p:spPr>
          <a:xfrm>
            <a:off x="1446374" y="4253501"/>
            <a:ext cx="4175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*Used in CryoTEMPO Baseline-B processor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EEB1D-6A45-519E-175A-A91AFDB717E1}"/>
              </a:ext>
            </a:extLst>
          </p:cNvPr>
          <p:cNvSpPr txBox="1"/>
          <p:nvPr/>
        </p:nvSpPr>
        <p:spPr>
          <a:xfrm>
            <a:off x="184935" y="146752"/>
            <a:ext cx="356963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cpom.altimetry.level2.cs2.retrackers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93B73A-C0A1-D17D-DEE4-370735153E1A}"/>
              </a:ext>
            </a:extLst>
          </p:cNvPr>
          <p:cNvSpPr txBox="1"/>
          <p:nvPr/>
        </p:nvSpPr>
        <p:spPr>
          <a:xfrm>
            <a:off x="1446374" y="5147352"/>
            <a:ext cx="8772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Previously these were in a development branch, now in ‘main’ branch after tests completed</a:t>
            </a:r>
          </a:p>
        </p:txBody>
      </p:sp>
    </p:spTree>
    <p:extLst>
      <p:ext uri="{BB962C8B-B14F-4D97-AF65-F5344CB8AC3E}">
        <p14:creationId xmlns:p14="http://schemas.microsoft.com/office/powerpoint/2010/main" val="1664093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8CBF73-13A8-438C-1ED7-B4E11ADFD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393" y="213755"/>
            <a:ext cx="600877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D688E5-5004-0E9A-D92F-C7F8F55CF2D6}"/>
              </a:ext>
            </a:extLst>
          </p:cNvPr>
          <p:cNvSpPr txBox="1"/>
          <p:nvPr/>
        </p:nvSpPr>
        <p:spPr>
          <a:xfrm>
            <a:off x="688369" y="503434"/>
            <a:ext cx="60087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Layered backgrounds</a:t>
            </a:r>
          </a:p>
          <a:p>
            <a:endParaRPr lang="en-US" dirty="0"/>
          </a:p>
          <a:p>
            <a:r>
              <a:rPr lang="en-GB" b="0" dirty="0" err="1">
                <a:solidFill>
                  <a:srgbClr val="267F99"/>
                </a:solidFill>
                <a:effectLst/>
                <a:latin typeface="Menlo" panose="020B0609030804020204" pitchFamily="49" charset="0"/>
              </a:rPr>
              <a:t>Polarplot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b="0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‘ais’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).</a:t>
            </a:r>
            <a:r>
              <a:rPr lang="en-GB" b="0" dirty="0" err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plot_points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(…,</a:t>
            </a:r>
          </a:p>
          <a:p>
            <a:r>
              <a:rPr lang="en-GB" b="0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background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=[</a:t>
            </a:r>
          </a:p>
          <a:p>
            <a:r>
              <a:rPr lang="en-GB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GB" b="0" dirty="0" err="1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ibcso_bathymetry</a:t>
            </a:r>
            <a:r>
              <a:rPr lang="en-GB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’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</a:t>
            </a:r>
          </a:p>
          <a:p>
            <a:r>
              <a:rPr lang="en-GB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GB" b="0" dirty="0" err="1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hillshade</a:t>
            </a:r>
            <a:r>
              <a:rPr lang="en-GB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’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</a:t>
            </a:r>
          </a:p>
          <a:p>
            <a:r>
              <a:rPr lang="en-GB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GB" b="0" dirty="0" err="1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ant_iceshelves</a:t>
            </a:r>
            <a:r>
              <a:rPr lang="en-GB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],</a:t>
            </a:r>
          </a:p>
          <a:p>
            <a:r>
              <a:rPr lang="en-GB" b="0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background_alpha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=[</a:t>
            </a:r>
            <a:r>
              <a:rPr lang="en-GB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0.4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GB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0.7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GB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],</a:t>
            </a:r>
          </a:p>
          <a:p>
            <a:r>
              <a:rPr lang="en-GB" b="0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hillshade_params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={</a:t>
            </a:r>
            <a:r>
              <a:rPr lang="en-GB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'alpha'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GB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0.5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GB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GB" b="0" dirty="0" err="1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dem</a:t>
            </a:r>
            <a:r>
              <a:rPr lang="en-GB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GB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'awi_ant_1km_grounded'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},</a:t>
            </a:r>
          </a:p>
          <a:p>
            <a:r>
              <a:rPr lang="en-GB" b="0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hillshade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True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</a:t>
            </a:r>
          </a:p>
          <a:p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…)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D25A3F-2924-8E38-1AA2-9F8B6565C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1" y="4592551"/>
            <a:ext cx="2092087" cy="2007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80831B-F885-8C8E-9E2E-FDB4A8F6D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270" y="4592550"/>
            <a:ext cx="2111536" cy="2008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9B0287-A5FB-D82D-F979-351B715F8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804" y="4592550"/>
            <a:ext cx="2092183" cy="2008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043016-0A66-414A-B34F-C9B59E271ED2}"/>
              </a:ext>
            </a:extLst>
          </p:cNvPr>
          <p:cNvSpPr txBox="1"/>
          <p:nvPr/>
        </p:nvSpPr>
        <p:spPr>
          <a:xfrm>
            <a:off x="2484360" y="4284773"/>
            <a:ext cx="1903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GB" sz="1400" b="0" dirty="0" err="1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ant_iceshelves</a:t>
            </a:r>
            <a:r>
              <a:rPr lang="en-GB" sz="1400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’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B673E8-0AE1-B979-3059-7D1292961D97}"/>
              </a:ext>
            </a:extLst>
          </p:cNvPr>
          <p:cNvSpPr txBox="1"/>
          <p:nvPr/>
        </p:nvSpPr>
        <p:spPr>
          <a:xfrm>
            <a:off x="103411" y="4284773"/>
            <a:ext cx="1858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GB" sz="1200" b="0" dirty="0" err="1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ibcso_bathymetry</a:t>
            </a:r>
            <a:r>
              <a:rPr lang="en-GB" sz="1200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'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D50BEA-0344-BF81-FB5B-6DAC06314867}"/>
              </a:ext>
            </a:extLst>
          </p:cNvPr>
          <p:cNvSpPr txBox="1"/>
          <p:nvPr/>
        </p:nvSpPr>
        <p:spPr>
          <a:xfrm>
            <a:off x="5062908" y="4284772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GB" sz="1200" b="0" dirty="0" err="1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hillshade</a:t>
            </a:r>
            <a:r>
              <a:rPr lang="en-GB" sz="1200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'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27917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019632-FFB9-E787-C8C4-687519116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329"/>
          <a:stretch/>
        </p:blipFill>
        <p:spPr>
          <a:xfrm>
            <a:off x="262698" y="144833"/>
            <a:ext cx="5659091" cy="67131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D0791F-0A55-2F60-17AA-4DC21DBC475F}"/>
              </a:ext>
            </a:extLst>
          </p:cNvPr>
          <p:cNvSpPr txBox="1"/>
          <p:nvPr/>
        </p:nvSpPr>
        <p:spPr>
          <a:xfrm>
            <a:off x="10097310" y="311285"/>
            <a:ext cx="185018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Hill shade applied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5563A3-8963-C091-3BAB-DFF6D75E9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590471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A85081-FB02-FC60-5843-87D4683101BF}"/>
              </a:ext>
            </a:extLst>
          </p:cNvPr>
          <p:cNvSpPr txBox="1"/>
          <p:nvPr/>
        </p:nvSpPr>
        <p:spPr>
          <a:xfrm>
            <a:off x="9782817" y="144833"/>
            <a:ext cx="224266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Hill Shade: </a:t>
            </a:r>
            <a:r>
              <a:rPr lang="en-US" sz="1200" dirty="0"/>
              <a:t>AWI_DEM_2013</a:t>
            </a:r>
            <a:br>
              <a:rPr lang="en-US" sz="1400" dirty="0"/>
            </a:br>
            <a:r>
              <a:rPr lang="en-US" sz="1400" dirty="0"/>
              <a:t>Bathymetry: 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IBCSO_v2_bed</a:t>
            </a:r>
            <a:endParaRPr lang="en-GB" sz="14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A24F4D4-BB84-C19A-A1CC-2C1DE748271C}"/>
              </a:ext>
            </a:extLst>
          </p:cNvPr>
          <p:cNvSpPr/>
          <p:nvPr/>
        </p:nvSpPr>
        <p:spPr>
          <a:xfrm>
            <a:off x="8845155" y="3336316"/>
            <a:ext cx="355600" cy="355600"/>
          </a:xfrm>
          <a:prstGeom prst="ellipse">
            <a:avLst/>
          </a:prstGeom>
          <a:solidFill>
            <a:srgbClr val="DADAAF"/>
          </a:solidFill>
          <a:ln w="6350">
            <a:solidFill>
              <a:srgbClr val="F0F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E829B4-F0AB-2BA1-80C0-13E80FEF6865}"/>
              </a:ext>
            </a:extLst>
          </p:cNvPr>
          <p:cNvSpPr/>
          <p:nvPr/>
        </p:nvSpPr>
        <p:spPr>
          <a:xfrm>
            <a:off x="6207125" y="1860550"/>
            <a:ext cx="704850" cy="10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47E4AA-BA57-EBBE-2ED4-12ED6DCC8C57}"/>
              </a:ext>
            </a:extLst>
          </p:cNvPr>
          <p:cNvSpPr/>
          <p:nvPr/>
        </p:nvSpPr>
        <p:spPr>
          <a:xfrm>
            <a:off x="339725" y="2009775"/>
            <a:ext cx="704850" cy="10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56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4D85F3C-FAE3-65E4-7D76-05C0474FDB66}"/>
              </a:ext>
            </a:extLst>
          </p:cNvPr>
          <p:cNvSpPr/>
          <p:nvPr/>
        </p:nvSpPr>
        <p:spPr>
          <a:xfrm>
            <a:off x="4457700" y="101600"/>
            <a:ext cx="14224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9B8738-73B4-48C5-C6E4-15B0FD619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226064"/>
            <a:ext cx="5295900" cy="65471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CE2DFA-A3F7-72F5-595E-105DAC5852AE}"/>
              </a:ext>
            </a:extLst>
          </p:cNvPr>
          <p:cNvSpPr txBox="1"/>
          <p:nvPr/>
        </p:nvSpPr>
        <p:spPr>
          <a:xfrm>
            <a:off x="8178521" y="0"/>
            <a:ext cx="2818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REMA 200m DEM for Hill Shade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27AE01-261D-9127-EA44-47F0B9B3F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520" y="233608"/>
            <a:ext cx="5401980" cy="662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3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9C85F9-09B9-E7A2-67D9-567CAEE93DEC}"/>
              </a:ext>
            </a:extLst>
          </p:cNvPr>
          <p:cNvSpPr txBox="1"/>
          <p:nvPr/>
        </p:nvSpPr>
        <p:spPr>
          <a:xfrm>
            <a:off x="851770" y="488515"/>
            <a:ext cx="3575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CPOM </a:t>
            </a:r>
            <a:r>
              <a:rPr lang="en-US" b="1" dirty="0" err="1"/>
              <a:t>Conda</a:t>
            </a:r>
            <a:r>
              <a:rPr lang="en-US" b="1" dirty="0"/>
              <a:t> Environment Changes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1652A-FD43-A0BC-AF89-6F9B237AC072}"/>
              </a:ext>
            </a:extLst>
          </p:cNvPr>
          <p:cNvSpPr txBox="1"/>
          <p:nvPr/>
        </p:nvSpPr>
        <p:spPr>
          <a:xfrm>
            <a:off x="2601239" y="1801769"/>
            <a:ext cx="1381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Cartopy</a:t>
            </a:r>
            <a:r>
              <a:rPr lang="en-US" dirty="0"/>
              <a:t> 0.21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4C0DEE-D192-9CD5-369B-C78272374E80}"/>
              </a:ext>
            </a:extLst>
          </p:cNvPr>
          <p:cNvSpPr txBox="1"/>
          <p:nvPr/>
        </p:nvSpPr>
        <p:spPr>
          <a:xfrm>
            <a:off x="1027134" y="3807758"/>
            <a:ext cx="103653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pyproj.set_use_global_context</a:t>
            </a:r>
            <a:r>
              <a:rPr lang="en-GB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True</a:t>
            </a:r>
          </a:p>
          <a:p>
            <a:r>
              <a:rPr lang="en-GB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# This is required to speed up 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Cartopy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(&gt;0.20) projection transforms. </a:t>
            </a:r>
          </a:p>
          <a:p>
            <a:r>
              <a:rPr lang="en-GB" dirty="0">
                <a:solidFill>
                  <a:srgbClr val="000000"/>
                </a:solidFill>
                <a:latin typeface="Menlo" panose="020B0609030804020204" pitchFamily="49" charset="0"/>
              </a:rPr>
              <a:t>   # 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If not set the geolocation may run extremely slowly</a:t>
            </a:r>
          </a:p>
          <a:p>
            <a:b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or set environment variable</a:t>
            </a:r>
          </a:p>
          <a:p>
            <a:endParaRPr lang="en-GB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GB" b="1" i="0" dirty="0">
                <a:solidFill>
                  <a:srgbClr val="E83E8C"/>
                </a:solidFill>
                <a:effectLst/>
                <a:latin typeface="SFMono-Regular"/>
              </a:rPr>
              <a:t>PYPROJ_GLOBAL_CONTEXT=ON</a:t>
            </a:r>
            <a:endParaRPr lang="en-GB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25122D-FA48-97A9-4ECC-86834BA91B11}"/>
              </a:ext>
            </a:extLst>
          </p:cNvPr>
          <p:cNvSpPr txBox="1"/>
          <p:nvPr/>
        </p:nvSpPr>
        <p:spPr>
          <a:xfrm>
            <a:off x="1027134" y="3438426"/>
            <a:ext cx="147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import </a:t>
            </a:r>
            <a:r>
              <a:rPr lang="en-US" dirty="0" err="1"/>
              <a:t>pyproj</a:t>
            </a:r>
            <a:endParaRPr lang="en-US" dirty="0"/>
          </a:p>
        </p:txBody>
      </p:sp>
      <p:pic>
        <p:nvPicPr>
          <p:cNvPr id="8194" name="Picture 2" descr="Logo image">
            <a:extLst>
              <a:ext uri="{FF2B5EF4-FFF2-40B4-BE49-F238E27FC236}">
                <a16:creationId xmlns:a16="http://schemas.microsoft.com/office/drawing/2014/main" id="{C96A29F4-10AF-3771-300B-FAB03004A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34" y="1764673"/>
            <a:ext cx="1361162" cy="69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FA231E-1705-4F3F-D82C-46B89A92F14D}"/>
              </a:ext>
            </a:extLst>
          </p:cNvPr>
          <p:cNvSpPr txBox="1"/>
          <p:nvPr/>
        </p:nvSpPr>
        <p:spPr>
          <a:xfrm>
            <a:off x="5686817" y="876759"/>
            <a:ext cx="604203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$ 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conda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list | grep 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cartopy</a:t>
            </a:r>
            <a:endParaRPr lang="en-GB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cartopy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                  0.21.0         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6BCF11-E87A-7473-572C-34A4D31EE5BD}"/>
              </a:ext>
            </a:extLst>
          </p:cNvPr>
          <p:cNvSpPr txBox="1"/>
          <p:nvPr/>
        </p:nvSpPr>
        <p:spPr>
          <a:xfrm>
            <a:off x="5686817" y="2057820"/>
            <a:ext cx="640534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$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conda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env update -f  $CPOM_SOFTWARE_DIR/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cpom.yml</a:t>
            </a:r>
            <a:endParaRPr lang="en-GB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B7EB06-720C-86FB-C279-898706579297}"/>
              </a:ext>
            </a:extLst>
          </p:cNvPr>
          <p:cNvSpPr txBox="1"/>
          <p:nvPr/>
        </p:nvSpPr>
        <p:spPr>
          <a:xfrm>
            <a:off x="5621080" y="557252"/>
            <a:ext cx="395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Check if you are using the latest version: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F58133-B8F8-B7E2-7E87-1738D3130AAA}"/>
              </a:ext>
            </a:extLst>
          </p:cNvPr>
          <p:cNvSpPr txBox="1"/>
          <p:nvPr/>
        </p:nvSpPr>
        <p:spPr>
          <a:xfrm>
            <a:off x="5621080" y="1741708"/>
            <a:ext cx="285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not update your packages:</a:t>
            </a:r>
          </a:p>
        </p:txBody>
      </p:sp>
    </p:spTree>
    <p:extLst>
      <p:ext uri="{BB962C8B-B14F-4D97-AF65-F5344CB8AC3E}">
        <p14:creationId xmlns:p14="http://schemas.microsoft.com/office/powerpoint/2010/main" val="1056829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9DA532-9549-8BB5-ACD1-57CC9844FD31}"/>
              </a:ext>
            </a:extLst>
          </p:cNvPr>
          <p:cNvSpPr txBox="1"/>
          <p:nvPr/>
        </p:nvSpPr>
        <p:spPr>
          <a:xfrm>
            <a:off x="1099335" y="503434"/>
            <a:ext cx="6664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Software Development Tools and Workflow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88D6BA-4D5E-A027-4FD8-883683FC0BAE}"/>
              </a:ext>
            </a:extLst>
          </p:cNvPr>
          <p:cNvSpPr txBox="1"/>
          <p:nvPr/>
        </p:nvSpPr>
        <p:spPr>
          <a:xfrm>
            <a:off x="2713430" y="1818257"/>
            <a:ext cx="587917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PEP8 Auto-formatting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Static type-checking/type annotation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Unit 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687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FAF4534-2899-8C1F-A2D0-A198DA2DC072}"/>
              </a:ext>
            </a:extLst>
          </p:cNvPr>
          <p:cNvSpPr/>
          <p:nvPr/>
        </p:nvSpPr>
        <p:spPr>
          <a:xfrm>
            <a:off x="8453063" y="4375985"/>
            <a:ext cx="3567701" cy="188097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7AC97-A210-ECA0-E0FC-B7A8A798DB7D}"/>
              </a:ext>
            </a:extLst>
          </p:cNvPr>
          <p:cNvSpPr txBox="1"/>
          <p:nvPr/>
        </p:nvSpPr>
        <p:spPr>
          <a:xfrm>
            <a:off x="215758" y="113016"/>
            <a:ext cx="6664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Software Development Tools and Workflow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3D04F40-C911-0E00-C969-E5C70B6BB193}"/>
              </a:ext>
            </a:extLst>
          </p:cNvPr>
          <p:cNvSpPr/>
          <p:nvPr/>
        </p:nvSpPr>
        <p:spPr>
          <a:xfrm>
            <a:off x="4376791" y="2630185"/>
            <a:ext cx="2239767" cy="11918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D75D0-957F-A592-7D27-95F80B161654}"/>
              </a:ext>
            </a:extLst>
          </p:cNvPr>
          <p:cNvSpPr txBox="1"/>
          <p:nvPr/>
        </p:nvSpPr>
        <p:spPr>
          <a:xfrm>
            <a:off x="4972692" y="3041420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Coding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C454AFF3-A01F-EBCC-C15E-1397635B3167}"/>
              </a:ext>
            </a:extLst>
          </p:cNvPr>
          <p:cNvSpPr/>
          <p:nvPr/>
        </p:nvSpPr>
        <p:spPr>
          <a:xfrm>
            <a:off x="4883612" y="1284270"/>
            <a:ext cx="1226124" cy="71919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C0A2E-BAF6-38B0-C477-F917FB2A3FAF}"/>
              </a:ext>
            </a:extLst>
          </p:cNvPr>
          <p:cNvSpPr txBox="1"/>
          <p:nvPr/>
        </p:nvSpPr>
        <p:spPr>
          <a:xfrm>
            <a:off x="5201561" y="1459199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Idea</a:t>
            </a: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85E5D850-B140-1DC3-E0E5-252FB302E142}"/>
              </a:ext>
            </a:extLst>
          </p:cNvPr>
          <p:cNvCxnSpPr>
            <a:cxnSpLocks/>
            <a:stCxn id="5" idx="4"/>
            <a:endCxn id="5" idx="6"/>
          </p:cNvCxnSpPr>
          <p:nvPr/>
        </p:nvCxnSpPr>
        <p:spPr>
          <a:xfrm rot="5400000" flipH="1" flipV="1">
            <a:off x="5758665" y="2964095"/>
            <a:ext cx="595901" cy="1119883"/>
          </a:xfrm>
          <a:prstGeom prst="bentConnector4">
            <a:avLst>
              <a:gd name="adj1" fmla="val -128017"/>
              <a:gd name="adj2" fmla="val 12041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98CFC32-4D11-4B04-3C25-102C9C85C3DF}"/>
              </a:ext>
            </a:extLst>
          </p:cNvPr>
          <p:cNvSpPr txBox="1"/>
          <p:nvPr/>
        </p:nvSpPr>
        <p:spPr>
          <a:xfrm>
            <a:off x="4924708" y="4006653"/>
            <a:ext cx="146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Does it work?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03646B-B147-AB5A-48B2-008AFB68E0E6}"/>
              </a:ext>
            </a:extLst>
          </p:cNvPr>
          <p:cNvSpPr txBox="1"/>
          <p:nvPr/>
        </p:nvSpPr>
        <p:spPr>
          <a:xfrm>
            <a:off x="6924782" y="4017196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830B554-5DB0-E0D5-1941-C7A73D471D0B}"/>
              </a:ext>
            </a:extLst>
          </p:cNvPr>
          <p:cNvCxnSpPr/>
          <p:nvPr/>
        </p:nvCxnSpPr>
        <p:spPr>
          <a:xfrm>
            <a:off x="5496674" y="4572001"/>
            <a:ext cx="0" cy="431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4E6528D-D04F-9219-7E11-E1B3E9BD415F}"/>
              </a:ext>
            </a:extLst>
          </p:cNvPr>
          <p:cNvSpPr txBox="1"/>
          <p:nvPr/>
        </p:nvSpPr>
        <p:spPr>
          <a:xfrm>
            <a:off x="5201561" y="5014865"/>
            <a:ext cx="10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Probably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09B004-826D-D34E-924D-BF671721DAE1}"/>
              </a:ext>
            </a:extLst>
          </p:cNvPr>
          <p:cNvCxnSpPr>
            <a:cxnSpLocks/>
          </p:cNvCxnSpPr>
          <p:nvPr/>
        </p:nvCxnSpPr>
        <p:spPr>
          <a:xfrm>
            <a:off x="5464139" y="2003461"/>
            <a:ext cx="0" cy="5959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48566AA-FBDE-ED6A-2773-9B383F9D8A38}"/>
              </a:ext>
            </a:extLst>
          </p:cNvPr>
          <p:cNvSpPr txBox="1"/>
          <p:nvPr/>
        </p:nvSpPr>
        <p:spPr>
          <a:xfrm>
            <a:off x="4747070" y="5750739"/>
            <a:ext cx="217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../module/</a:t>
            </a:r>
            <a:r>
              <a:rPr lang="en-US" dirty="0" err="1"/>
              <a:t>myfunc.py</a:t>
            </a:r>
            <a:endParaRPr lang="en-US" dirty="0"/>
          </a:p>
        </p:txBody>
      </p:sp>
      <p:sp>
        <p:nvSpPr>
          <p:cNvPr id="16" name="Cloud Callout 15">
            <a:extLst>
              <a:ext uri="{FF2B5EF4-FFF2-40B4-BE49-F238E27FC236}">
                <a16:creationId xmlns:a16="http://schemas.microsoft.com/office/drawing/2014/main" id="{E980F534-0D67-B2C9-08F1-BE9A981A33CB}"/>
              </a:ext>
            </a:extLst>
          </p:cNvPr>
          <p:cNvSpPr/>
          <p:nvPr/>
        </p:nvSpPr>
        <p:spPr>
          <a:xfrm>
            <a:off x="2857391" y="4089116"/>
            <a:ext cx="1582001" cy="71919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6010C8-2B37-0AC1-3B6F-47F54655BF5A}"/>
              </a:ext>
            </a:extLst>
          </p:cNvPr>
          <p:cNvSpPr txBox="1"/>
          <p:nvPr/>
        </p:nvSpPr>
        <p:spPr>
          <a:xfrm>
            <a:off x="3004266" y="4264045"/>
            <a:ext cx="134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feature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DCBD64A-9E62-B491-3C7C-90F5F4CD7D8E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4243227" y="3647452"/>
            <a:ext cx="461570" cy="523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48FB3D0-9C37-7095-46FF-BDCF630F0B3B}"/>
              </a:ext>
            </a:extLst>
          </p:cNvPr>
          <p:cNvSpPr txBox="1"/>
          <p:nvPr/>
        </p:nvSpPr>
        <p:spPr>
          <a:xfrm>
            <a:off x="8453063" y="4850210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../</a:t>
            </a:r>
            <a:r>
              <a:rPr lang="en-US" dirty="0" err="1"/>
              <a:t>another_module</a:t>
            </a:r>
            <a:r>
              <a:rPr lang="en-US" dirty="0"/>
              <a:t>/</a:t>
            </a:r>
            <a:r>
              <a:rPr lang="en-US" dirty="0" err="1"/>
              <a:t>func.py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B786B0-98C8-9FBF-E21C-8DA484BA52EE}"/>
              </a:ext>
            </a:extLst>
          </p:cNvPr>
          <p:cNvSpPr txBox="1"/>
          <p:nvPr/>
        </p:nvSpPr>
        <p:spPr>
          <a:xfrm>
            <a:off x="10561834" y="5219542"/>
            <a:ext cx="119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myfunc</a:t>
            </a:r>
            <a:r>
              <a:rPr lang="en-US" dirty="0"/>
              <a:t>(…)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3C73C7-A67E-5952-04BC-7F56F6A1E3D2}"/>
              </a:ext>
            </a:extLst>
          </p:cNvPr>
          <p:cNvCxnSpPr/>
          <p:nvPr/>
        </p:nvCxnSpPr>
        <p:spPr>
          <a:xfrm>
            <a:off x="8044665" y="3429000"/>
            <a:ext cx="0" cy="32183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8E3AD03-8D75-ECB7-3722-727AE3D6D3E9}"/>
              </a:ext>
            </a:extLst>
          </p:cNvPr>
          <p:cNvSpPr txBox="1"/>
          <p:nvPr/>
        </p:nvSpPr>
        <p:spPr>
          <a:xfrm>
            <a:off x="9614402" y="4058831"/>
            <a:ext cx="124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Application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C413075-79DF-BACC-FDA3-54D520501A9A}"/>
              </a:ext>
            </a:extLst>
          </p:cNvPr>
          <p:cNvCxnSpPr/>
          <p:nvPr/>
        </p:nvCxnSpPr>
        <p:spPr>
          <a:xfrm flipV="1">
            <a:off x="7017249" y="5486400"/>
            <a:ext cx="3462391" cy="449005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9C4C3D1-13F9-656C-FC55-24E7E87D91B1}"/>
              </a:ext>
            </a:extLst>
          </p:cNvPr>
          <p:cNvSpPr txBox="1"/>
          <p:nvPr/>
        </p:nvSpPr>
        <p:spPr>
          <a:xfrm>
            <a:off x="9828556" y="6256962"/>
            <a:ext cx="146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Does it work?</a:t>
            </a:r>
          </a:p>
        </p:txBody>
      </p:sp>
    </p:spTree>
    <p:extLst>
      <p:ext uri="{BB962C8B-B14F-4D97-AF65-F5344CB8AC3E}">
        <p14:creationId xmlns:p14="http://schemas.microsoft.com/office/powerpoint/2010/main" val="111660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>
            <a:extLst>
              <a:ext uri="{FF2B5EF4-FFF2-40B4-BE49-F238E27FC236}">
                <a16:creationId xmlns:a16="http://schemas.microsoft.com/office/drawing/2014/main" id="{0346B70E-EC8A-A106-F9CA-D26D4F296C4F}"/>
              </a:ext>
            </a:extLst>
          </p:cNvPr>
          <p:cNvSpPr/>
          <p:nvPr/>
        </p:nvSpPr>
        <p:spPr>
          <a:xfrm>
            <a:off x="8691937" y="2696278"/>
            <a:ext cx="2239767" cy="11918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7AC97-A210-ECA0-E0FC-B7A8A798DB7D}"/>
              </a:ext>
            </a:extLst>
          </p:cNvPr>
          <p:cNvSpPr txBox="1"/>
          <p:nvPr/>
        </p:nvSpPr>
        <p:spPr>
          <a:xfrm>
            <a:off x="8691937" y="90641"/>
            <a:ext cx="3417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Software Development Tools and Workflow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4EFDE60-B8CA-4BD8-ADA0-57E852CF9F24}"/>
              </a:ext>
            </a:extLst>
          </p:cNvPr>
          <p:cNvSpPr/>
          <p:nvPr/>
        </p:nvSpPr>
        <p:spPr>
          <a:xfrm>
            <a:off x="4366517" y="1366937"/>
            <a:ext cx="2239767" cy="11918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A28033-A6E6-8867-19C3-E0D920BABD2A}"/>
              </a:ext>
            </a:extLst>
          </p:cNvPr>
          <p:cNvSpPr txBox="1"/>
          <p:nvPr/>
        </p:nvSpPr>
        <p:spPr>
          <a:xfrm>
            <a:off x="4962418" y="1778172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Coding</a:t>
            </a:r>
          </a:p>
        </p:txBody>
      </p:sp>
      <p:sp>
        <p:nvSpPr>
          <p:cNvPr id="19" name="Cloud Callout 18">
            <a:extLst>
              <a:ext uri="{FF2B5EF4-FFF2-40B4-BE49-F238E27FC236}">
                <a16:creationId xmlns:a16="http://schemas.microsoft.com/office/drawing/2014/main" id="{84DA59D8-6A8B-5CC7-E794-0D40F12FE652}"/>
              </a:ext>
            </a:extLst>
          </p:cNvPr>
          <p:cNvSpPr/>
          <p:nvPr/>
        </p:nvSpPr>
        <p:spPr>
          <a:xfrm>
            <a:off x="4873338" y="21022"/>
            <a:ext cx="1226124" cy="71919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295327-A63C-3C2A-E6AC-64624BD845D3}"/>
              </a:ext>
            </a:extLst>
          </p:cNvPr>
          <p:cNvSpPr txBox="1"/>
          <p:nvPr/>
        </p:nvSpPr>
        <p:spPr>
          <a:xfrm>
            <a:off x="5191287" y="19595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Idea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BA0B2D39-39C6-2D17-EFC3-787E5A3F6D6F}"/>
              </a:ext>
            </a:extLst>
          </p:cNvPr>
          <p:cNvCxnSpPr>
            <a:cxnSpLocks/>
            <a:stCxn id="32" idx="6"/>
            <a:endCxn id="2" idx="6"/>
          </p:cNvCxnSpPr>
          <p:nvPr/>
        </p:nvCxnSpPr>
        <p:spPr>
          <a:xfrm flipH="1" flipV="1">
            <a:off x="6606284" y="1962838"/>
            <a:ext cx="90755" cy="2816194"/>
          </a:xfrm>
          <a:prstGeom prst="bentConnector3">
            <a:avLst>
              <a:gd name="adj1" fmla="val -25188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1D7E643-557D-A83E-3A7A-EF8558F8D080}"/>
              </a:ext>
            </a:extLst>
          </p:cNvPr>
          <p:cNvCxnSpPr>
            <a:cxnSpLocks/>
            <a:stCxn id="58" idx="3"/>
          </p:cNvCxnSpPr>
          <p:nvPr/>
        </p:nvCxnSpPr>
        <p:spPr>
          <a:xfrm flipH="1">
            <a:off x="5797903" y="617542"/>
            <a:ext cx="758155" cy="749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6B8F57AC-D9E7-061C-730D-DB2C233D3692}"/>
              </a:ext>
            </a:extLst>
          </p:cNvPr>
          <p:cNvSpPr/>
          <p:nvPr/>
        </p:nvSpPr>
        <p:spPr>
          <a:xfrm>
            <a:off x="4457272" y="2775034"/>
            <a:ext cx="2239767" cy="11918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63ED91-D64F-F872-BB84-97E043A2D74A}"/>
              </a:ext>
            </a:extLst>
          </p:cNvPr>
          <p:cNvSpPr txBox="1"/>
          <p:nvPr/>
        </p:nvSpPr>
        <p:spPr>
          <a:xfrm>
            <a:off x="4808305" y="3032291"/>
            <a:ext cx="169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Auto-formatting</a:t>
            </a:r>
          </a:p>
          <a:p>
            <a:r>
              <a:rPr lang="en-US" dirty="0"/>
              <a:t>to PEP8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B991C64-1DEF-D8E5-2703-1047355B4A81}"/>
              </a:ext>
            </a:extLst>
          </p:cNvPr>
          <p:cNvSpPr/>
          <p:nvPr/>
        </p:nvSpPr>
        <p:spPr>
          <a:xfrm>
            <a:off x="4457272" y="4183131"/>
            <a:ext cx="2239767" cy="11918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337850-5BDD-5607-6549-E68AD602AEE3}"/>
              </a:ext>
            </a:extLst>
          </p:cNvPr>
          <p:cNvSpPr txBox="1"/>
          <p:nvPr/>
        </p:nvSpPr>
        <p:spPr>
          <a:xfrm>
            <a:off x="4853314" y="4455866"/>
            <a:ext cx="1720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Lint</a:t>
            </a:r>
            <a:br>
              <a:rPr lang="en-US" dirty="0"/>
            </a:br>
            <a:r>
              <a:rPr lang="en-US" dirty="0" err="1"/>
              <a:t>eg.</a:t>
            </a:r>
            <a:r>
              <a:rPr lang="en-US" dirty="0"/>
              <a:t> </a:t>
            </a:r>
            <a:r>
              <a:rPr lang="en-US" dirty="0" err="1"/>
              <a:t>pylint</a:t>
            </a:r>
            <a:r>
              <a:rPr lang="en-US" dirty="0"/>
              <a:t>, flake8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146C9F9-31A3-3D25-30C7-506320F945EF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5577156" y="2579287"/>
            <a:ext cx="1712" cy="195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052E0D4-8E5F-0211-3ED8-D36108E879B1}"/>
              </a:ext>
            </a:extLst>
          </p:cNvPr>
          <p:cNvCxnSpPr>
            <a:cxnSpLocks/>
          </p:cNvCxnSpPr>
          <p:nvPr/>
        </p:nvCxnSpPr>
        <p:spPr>
          <a:xfrm flipH="1">
            <a:off x="5577155" y="3983329"/>
            <a:ext cx="1712" cy="195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22088470-134A-5033-24E3-7473E285D4EE}"/>
              </a:ext>
            </a:extLst>
          </p:cNvPr>
          <p:cNvSpPr/>
          <p:nvPr/>
        </p:nvSpPr>
        <p:spPr>
          <a:xfrm>
            <a:off x="1198577" y="1336114"/>
            <a:ext cx="2239767" cy="11918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D1FCD41-F1D7-4AC0-086C-DF918592B393}"/>
              </a:ext>
            </a:extLst>
          </p:cNvPr>
          <p:cNvSpPr txBox="1"/>
          <p:nvPr/>
        </p:nvSpPr>
        <p:spPr>
          <a:xfrm>
            <a:off x="1777851" y="1777097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Coding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8EE2409-6EB4-643F-4F41-4E15178D82BB}"/>
              </a:ext>
            </a:extLst>
          </p:cNvPr>
          <p:cNvSpPr/>
          <p:nvPr/>
        </p:nvSpPr>
        <p:spPr>
          <a:xfrm>
            <a:off x="1198577" y="2741423"/>
            <a:ext cx="2239767" cy="11918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B43D12-25CD-7BE2-BF52-317DF2139F7A}"/>
              </a:ext>
            </a:extLst>
          </p:cNvPr>
          <p:cNvSpPr txBox="1"/>
          <p:nvPr/>
        </p:nvSpPr>
        <p:spPr>
          <a:xfrm>
            <a:off x="1549610" y="2998680"/>
            <a:ext cx="169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Auto-formatting</a:t>
            </a:r>
          </a:p>
          <a:p>
            <a:r>
              <a:rPr lang="en-US" dirty="0"/>
              <a:t>to PEP8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25D37F7-856B-2B28-9DAA-F5D2D80B8ABD}"/>
              </a:ext>
            </a:extLst>
          </p:cNvPr>
          <p:cNvSpPr/>
          <p:nvPr/>
        </p:nvSpPr>
        <p:spPr>
          <a:xfrm>
            <a:off x="1198577" y="4149520"/>
            <a:ext cx="2239767" cy="11918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9FC1712-348A-268B-0678-403266BC95A5}"/>
              </a:ext>
            </a:extLst>
          </p:cNvPr>
          <p:cNvSpPr txBox="1"/>
          <p:nvPr/>
        </p:nvSpPr>
        <p:spPr>
          <a:xfrm>
            <a:off x="1594619" y="4422255"/>
            <a:ext cx="1720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Lint</a:t>
            </a:r>
            <a:br>
              <a:rPr lang="en-US" dirty="0"/>
            </a:br>
            <a:r>
              <a:rPr lang="en-US" dirty="0" err="1"/>
              <a:t>eg.</a:t>
            </a:r>
            <a:r>
              <a:rPr lang="en-US" dirty="0"/>
              <a:t> </a:t>
            </a:r>
            <a:r>
              <a:rPr lang="en-US" dirty="0" err="1"/>
              <a:t>pylint</a:t>
            </a:r>
            <a:r>
              <a:rPr lang="en-US" dirty="0"/>
              <a:t>, flake8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CF1A39B-AD2F-3734-3160-E75CDAD71FC0}"/>
              </a:ext>
            </a:extLst>
          </p:cNvPr>
          <p:cNvCxnSpPr>
            <a:cxnSpLocks/>
          </p:cNvCxnSpPr>
          <p:nvPr/>
        </p:nvCxnSpPr>
        <p:spPr>
          <a:xfrm flipH="1">
            <a:off x="2318460" y="3949718"/>
            <a:ext cx="1712" cy="195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D03D8A3-8480-2E8B-6A33-CB9B35502243}"/>
              </a:ext>
            </a:extLst>
          </p:cNvPr>
          <p:cNvSpPr txBox="1"/>
          <p:nvPr/>
        </p:nvSpPr>
        <p:spPr>
          <a:xfrm>
            <a:off x="1632938" y="901274"/>
            <a:ext cx="1097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Unit Tests</a:t>
            </a:r>
          </a:p>
        </p:txBody>
      </p: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F70C87C5-5960-2387-5E83-6D9797099CDC}"/>
              </a:ext>
            </a:extLst>
          </p:cNvPr>
          <p:cNvCxnSpPr>
            <a:cxnSpLocks/>
          </p:cNvCxnSpPr>
          <p:nvPr/>
        </p:nvCxnSpPr>
        <p:spPr>
          <a:xfrm flipH="1" flipV="1">
            <a:off x="3396890" y="1913748"/>
            <a:ext cx="90755" cy="2816194"/>
          </a:xfrm>
          <a:prstGeom prst="bentConnector3">
            <a:avLst>
              <a:gd name="adj1" fmla="val -25188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FC3CFBB-6474-90B7-4CC1-79C8155FF3E9}"/>
              </a:ext>
            </a:extLst>
          </p:cNvPr>
          <p:cNvCxnSpPr>
            <a:cxnSpLocks/>
          </p:cNvCxnSpPr>
          <p:nvPr/>
        </p:nvCxnSpPr>
        <p:spPr>
          <a:xfrm flipH="1">
            <a:off x="2289954" y="2542888"/>
            <a:ext cx="1712" cy="195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9822356-11DF-5910-F956-B15424A763FB}"/>
              </a:ext>
            </a:extLst>
          </p:cNvPr>
          <p:cNvSpPr txBox="1"/>
          <p:nvPr/>
        </p:nvSpPr>
        <p:spPr>
          <a:xfrm>
            <a:off x="4996047" y="887911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Module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9EF6E93-EFEF-7DAE-E63C-6F5DD29FAD40}"/>
              </a:ext>
            </a:extLst>
          </p:cNvPr>
          <p:cNvSpPr/>
          <p:nvPr/>
        </p:nvSpPr>
        <p:spPr>
          <a:xfrm>
            <a:off x="4457272" y="5532103"/>
            <a:ext cx="2239767" cy="11918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FD359B-3C7A-1193-62C9-831E94E17FB9}"/>
              </a:ext>
            </a:extLst>
          </p:cNvPr>
          <p:cNvSpPr txBox="1"/>
          <p:nvPr/>
        </p:nvSpPr>
        <p:spPr>
          <a:xfrm>
            <a:off x="4808305" y="5804838"/>
            <a:ext cx="1476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unit tests</a:t>
            </a:r>
            <a:br>
              <a:rPr lang="en-US" dirty="0"/>
            </a:br>
            <a:r>
              <a:rPr lang="en-US" dirty="0" err="1"/>
              <a:t>eg</a:t>
            </a:r>
            <a:r>
              <a:rPr lang="en-US" dirty="0"/>
              <a:t>: </a:t>
            </a:r>
            <a:r>
              <a:rPr lang="en-US" dirty="0" err="1"/>
              <a:t>pytest</a:t>
            </a:r>
            <a:endParaRPr lang="en-US" dirty="0"/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AB65F0C-518C-AB58-96E2-AD7C5D79F595}"/>
              </a:ext>
            </a:extLst>
          </p:cNvPr>
          <p:cNvCxnSpPr>
            <a:cxnSpLocks/>
            <a:stCxn id="47" idx="6"/>
            <a:endCxn id="2" idx="7"/>
          </p:cNvCxnSpPr>
          <p:nvPr/>
        </p:nvCxnSpPr>
        <p:spPr>
          <a:xfrm flipH="1" flipV="1">
            <a:off x="6278278" y="1541472"/>
            <a:ext cx="418761" cy="4586532"/>
          </a:xfrm>
          <a:prstGeom prst="bentConnector4">
            <a:avLst>
              <a:gd name="adj1" fmla="val -113473"/>
              <a:gd name="adj2" fmla="val 10879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E370F2CB-D910-0EDB-5AB8-1BBC9CC50715}"/>
              </a:ext>
            </a:extLst>
          </p:cNvPr>
          <p:cNvSpPr txBox="1"/>
          <p:nvPr/>
        </p:nvSpPr>
        <p:spPr>
          <a:xfrm>
            <a:off x="525896" y="5785900"/>
            <a:ext cx="309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../module/test/</a:t>
            </a:r>
            <a:r>
              <a:rPr lang="en-US" dirty="0" err="1"/>
              <a:t>test_myfunc.py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6CDE98F-9ED3-9A3C-4B57-0E34454B1D71}"/>
              </a:ext>
            </a:extLst>
          </p:cNvPr>
          <p:cNvSpPr txBox="1"/>
          <p:nvPr/>
        </p:nvSpPr>
        <p:spPr>
          <a:xfrm>
            <a:off x="10094705" y="6117294"/>
            <a:ext cx="217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../module/</a:t>
            </a:r>
            <a:r>
              <a:rPr lang="en-US" dirty="0" err="1"/>
              <a:t>myfunc.py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1BAE36E-D960-3B73-A5C3-2F34B1F2DC80}"/>
              </a:ext>
            </a:extLst>
          </p:cNvPr>
          <p:cNvSpPr txBox="1"/>
          <p:nvPr/>
        </p:nvSpPr>
        <p:spPr>
          <a:xfrm>
            <a:off x="6929333" y="5532103"/>
            <a:ext cx="46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fail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128B5EF-A559-D838-4C18-87B406D931AA}"/>
              </a:ext>
            </a:extLst>
          </p:cNvPr>
          <p:cNvCxnSpPr/>
          <p:nvPr/>
        </p:nvCxnSpPr>
        <p:spPr>
          <a:xfrm>
            <a:off x="6651661" y="6299607"/>
            <a:ext cx="14854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7A810F5-BF27-E8F4-4352-8CE8340C65ED}"/>
              </a:ext>
            </a:extLst>
          </p:cNvPr>
          <p:cNvSpPr txBox="1"/>
          <p:nvPr/>
        </p:nvSpPr>
        <p:spPr>
          <a:xfrm>
            <a:off x="7394397" y="6266503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AB444C0-CF7E-2601-04E8-AAABEB3E9078}"/>
              </a:ext>
            </a:extLst>
          </p:cNvPr>
          <p:cNvSpPr txBox="1"/>
          <p:nvPr/>
        </p:nvSpPr>
        <p:spPr>
          <a:xfrm>
            <a:off x="6666843" y="4080120"/>
            <a:ext cx="46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fail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CFDC3D4-FF2D-0E38-5C80-22203E0F6FF6}"/>
              </a:ext>
            </a:extLst>
          </p:cNvPr>
          <p:cNvCxnSpPr>
            <a:cxnSpLocks/>
          </p:cNvCxnSpPr>
          <p:nvPr/>
        </p:nvCxnSpPr>
        <p:spPr>
          <a:xfrm flipH="1">
            <a:off x="5584004" y="5351597"/>
            <a:ext cx="1712" cy="195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0AA7AE8-572A-E629-7AE4-4DF37A9E2AA9}"/>
              </a:ext>
            </a:extLst>
          </p:cNvPr>
          <p:cNvSpPr txBox="1"/>
          <p:nvPr/>
        </p:nvSpPr>
        <p:spPr>
          <a:xfrm>
            <a:off x="8362436" y="6081300"/>
            <a:ext cx="1732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Integration Tests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C18F9E5-6B83-FA37-CF29-4102458AF9EC}"/>
              </a:ext>
            </a:extLst>
          </p:cNvPr>
          <p:cNvSpPr/>
          <p:nvPr/>
        </p:nvSpPr>
        <p:spPr>
          <a:xfrm>
            <a:off x="6401442" y="81912"/>
            <a:ext cx="1055781" cy="6275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4238E38-871A-3F00-FE8F-3320FD8D748D}"/>
              </a:ext>
            </a:extLst>
          </p:cNvPr>
          <p:cNvSpPr txBox="1"/>
          <p:nvPr/>
        </p:nvSpPr>
        <p:spPr>
          <a:xfrm>
            <a:off x="6605363" y="184952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DFC10AD-F12B-DB17-621C-E62B963D81DB}"/>
              </a:ext>
            </a:extLst>
          </p:cNvPr>
          <p:cNvCxnSpPr>
            <a:cxnSpLocks/>
            <a:endCxn id="58" idx="2"/>
          </p:cNvCxnSpPr>
          <p:nvPr/>
        </p:nvCxnSpPr>
        <p:spPr>
          <a:xfrm>
            <a:off x="6071143" y="349727"/>
            <a:ext cx="330299" cy="45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83F3E815-0A44-729A-CA99-7F7A6E53F81B}"/>
              </a:ext>
            </a:extLst>
          </p:cNvPr>
          <p:cNvSpPr/>
          <p:nvPr/>
        </p:nvSpPr>
        <p:spPr>
          <a:xfrm>
            <a:off x="3390286" y="171136"/>
            <a:ext cx="1055781" cy="8475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749F9AD-32EC-E007-E1B0-DDB994E3BD07}"/>
              </a:ext>
            </a:extLst>
          </p:cNvPr>
          <p:cNvSpPr txBox="1"/>
          <p:nvPr/>
        </p:nvSpPr>
        <p:spPr>
          <a:xfrm>
            <a:off x="3594207" y="274176"/>
            <a:ext cx="816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</a:t>
            </a:r>
            <a:br>
              <a:rPr lang="en-US" dirty="0"/>
            </a:br>
            <a:r>
              <a:rPr lang="en-US" dirty="0"/>
              <a:t>Design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9C8EB77-F54E-9BD6-2B0B-DCCFD92400EE}"/>
              </a:ext>
            </a:extLst>
          </p:cNvPr>
          <p:cNvCxnSpPr>
            <a:cxnSpLocks/>
            <a:endCxn id="61" idx="6"/>
          </p:cNvCxnSpPr>
          <p:nvPr/>
        </p:nvCxnSpPr>
        <p:spPr>
          <a:xfrm flipH="1">
            <a:off x="4446067" y="369618"/>
            <a:ext cx="429081" cy="2252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08973F4-FB7D-F67C-2B43-0BD136D36C58}"/>
              </a:ext>
            </a:extLst>
          </p:cNvPr>
          <p:cNvCxnSpPr>
            <a:cxnSpLocks/>
          </p:cNvCxnSpPr>
          <p:nvPr/>
        </p:nvCxnSpPr>
        <p:spPr>
          <a:xfrm flipH="1">
            <a:off x="2660425" y="626905"/>
            <a:ext cx="758155" cy="749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479B051A-C52C-B724-4B74-D35159AF68A8}"/>
              </a:ext>
            </a:extLst>
          </p:cNvPr>
          <p:cNvSpPr txBox="1"/>
          <p:nvPr/>
        </p:nvSpPr>
        <p:spPr>
          <a:xfrm>
            <a:off x="3483876" y="3966836"/>
            <a:ext cx="46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fail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4F5C368-52F9-75D9-A4E2-8D80F8532F80}"/>
              </a:ext>
            </a:extLst>
          </p:cNvPr>
          <p:cNvCxnSpPr>
            <a:cxnSpLocks/>
          </p:cNvCxnSpPr>
          <p:nvPr/>
        </p:nvCxnSpPr>
        <p:spPr>
          <a:xfrm>
            <a:off x="2286454" y="5336356"/>
            <a:ext cx="0" cy="468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B7C7DE7B-7C6B-0608-95D7-0BFD52A459B3}"/>
              </a:ext>
            </a:extLst>
          </p:cNvPr>
          <p:cNvSpPr txBox="1"/>
          <p:nvPr/>
        </p:nvSpPr>
        <p:spPr>
          <a:xfrm>
            <a:off x="5107268" y="3617592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eg.</a:t>
            </a:r>
            <a:r>
              <a:rPr lang="en-US" dirty="0"/>
              <a:t> black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02E0450-3791-F0C1-926C-62A18A9966D1}"/>
              </a:ext>
            </a:extLst>
          </p:cNvPr>
          <p:cNvSpPr txBox="1"/>
          <p:nvPr/>
        </p:nvSpPr>
        <p:spPr>
          <a:xfrm>
            <a:off x="1794230" y="3594230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eg.</a:t>
            </a:r>
            <a:r>
              <a:rPr lang="en-US" dirty="0"/>
              <a:t> black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570E28-067C-3879-F538-D7E5CD2F6A4E}"/>
              </a:ext>
            </a:extLst>
          </p:cNvPr>
          <p:cNvSpPr txBox="1"/>
          <p:nvPr/>
        </p:nvSpPr>
        <p:spPr>
          <a:xfrm>
            <a:off x="8467221" y="2948891"/>
            <a:ext cx="2467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static type-checking </a:t>
            </a:r>
          </a:p>
          <a:p>
            <a:r>
              <a:rPr lang="en-US" dirty="0"/>
              <a:t>             (</a:t>
            </a:r>
            <a:r>
              <a:rPr lang="en-US" dirty="0" err="1"/>
              <a:t>eg.</a:t>
            </a:r>
            <a:r>
              <a:rPr lang="en-US" dirty="0"/>
              <a:t> </a:t>
            </a:r>
            <a:r>
              <a:rPr lang="en-US" dirty="0" err="1"/>
              <a:t>mypy</a:t>
            </a:r>
            <a:r>
              <a:rPr lang="en-US" dirty="0"/>
              <a:t>)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C1817C6-ACED-9168-4287-49A65B0F7F64}"/>
              </a:ext>
            </a:extLst>
          </p:cNvPr>
          <p:cNvCxnSpPr/>
          <p:nvPr/>
        </p:nvCxnSpPr>
        <p:spPr>
          <a:xfrm flipH="1">
            <a:off x="5911682" y="3370935"/>
            <a:ext cx="2780255" cy="709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7F131E0C-46E3-5660-6C8E-C840562A2089}"/>
              </a:ext>
            </a:extLst>
          </p:cNvPr>
          <p:cNvCxnSpPr>
            <a:cxnSpLocks/>
            <a:stCxn id="47" idx="2"/>
          </p:cNvCxnSpPr>
          <p:nvPr/>
        </p:nvCxnSpPr>
        <p:spPr>
          <a:xfrm flipH="1" flipV="1">
            <a:off x="3558909" y="6081300"/>
            <a:ext cx="898363" cy="46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ight Bracket 75">
            <a:extLst>
              <a:ext uri="{FF2B5EF4-FFF2-40B4-BE49-F238E27FC236}">
                <a16:creationId xmlns:a16="http://schemas.microsoft.com/office/drawing/2014/main" id="{1F8DCFBF-131F-3A46-9B77-ADBB5621F21A}"/>
              </a:ext>
            </a:extLst>
          </p:cNvPr>
          <p:cNvSpPr/>
          <p:nvPr/>
        </p:nvSpPr>
        <p:spPr>
          <a:xfrm>
            <a:off x="7290148" y="1541472"/>
            <a:ext cx="167075" cy="4909160"/>
          </a:xfrm>
          <a:prstGeom prst="rightBracket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5773E7F-E31A-8C35-1FE9-E87321AF9EAE}"/>
              </a:ext>
            </a:extLst>
          </p:cNvPr>
          <p:cNvSpPr txBox="1"/>
          <p:nvPr/>
        </p:nvSpPr>
        <p:spPr>
          <a:xfrm>
            <a:off x="7421612" y="1753267"/>
            <a:ext cx="4269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all be done inside a code editor such as</a:t>
            </a:r>
            <a:br>
              <a:rPr lang="en-US" dirty="0"/>
            </a:br>
            <a:r>
              <a:rPr lang="en-US" dirty="0" err="1"/>
              <a:t>VSCode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10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B145B9-4A96-7F8B-4338-1303799F22AC}"/>
              </a:ext>
            </a:extLst>
          </p:cNvPr>
          <p:cNvSpPr txBox="1"/>
          <p:nvPr/>
        </p:nvSpPr>
        <p:spPr>
          <a:xfrm>
            <a:off x="3494647" y="1064712"/>
            <a:ext cx="2601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Auto-formatters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364E8-6AAE-A32B-CCF7-4C2463321F11}"/>
              </a:ext>
            </a:extLst>
          </p:cNvPr>
          <p:cNvSpPr txBox="1"/>
          <p:nvPr/>
        </p:nvSpPr>
        <p:spPr>
          <a:xfrm>
            <a:off x="215758" y="113016"/>
            <a:ext cx="4813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Software Development Tools and Workflow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5EABF8-7F51-14BD-B0F1-C823523D78D5}"/>
              </a:ext>
            </a:extLst>
          </p:cNvPr>
          <p:cNvSpPr txBox="1"/>
          <p:nvPr/>
        </p:nvSpPr>
        <p:spPr>
          <a:xfrm>
            <a:off x="3494647" y="1770186"/>
            <a:ext cx="2732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black, </a:t>
            </a:r>
            <a:r>
              <a:rPr lang="en-US" dirty="0" err="1"/>
              <a:t>isort</a:t>
            </a:r>
            <a:r>
              <a:rPr lang="en-US" dirty="0"/>
              <a:t>, autopep8, </a:t>
            </a:r>
            <a:r>
              <a:rPr lang="en-US" dirty="0" err="1"/>
              <a:t>yapf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AAEBE-FE09-D38D-0CED-9F643466EEE3}"/>
              </a:ext>
            </a:extLst>
          </p:cNvPr>
          <p:cNvSpPr txBox="1"/>
          <p:nvPr/>
        </p:nvSpPr>
        <p:spPr>
          <a:xfrm>
            <a:off x="3494647" y="2455101"/>
            <a:ext cx="694728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Automatically formats your code to comply with PEP8 style guide</a:t>
            </a:r>
          </a:p>
          <a:p>
            <a:r>
              <a:rPr lang="en-US" dirty="0"/>
              <a:t>Doesn’t change the functionality of the code.</a:t>
            </a:r>
          </a:p>
          <a:p>
            <a:endParaRPr lang="en-US" dirty="0"/>
          </a:p>
          <a:p>
            <a:r>
              <a:rPr lang="en-US" b="1" dirty="0"/>
              <a:t>Usage</a:t>
            </a:r>
          </a:p>
          <a:p>
            <a:endParaRPr lang="en-US" b="1" dirty="0"/>
          </a:p>
          <a:p>
            <a:r>
              <a:rPr lang="en-US" dirty="0"/>
              <a:t>pip install black. [if not already installed]</a:t>
            </a:r>
          </a:p>
          <a:p>
            <a:endParaRPr lang="en-US" dirty="0"/>
          </a:p>
          <a:p>
            <a:r>
              <a:rPr lang="en-US" dirty="0"/>
              <a:t>black </a:t>
            </a:r>
            <a:r>
              <a:rPr lang="en-US" dirty="0" err="1"/>
              <a:t>yourfile.py</a:t>
            </a:r>
            <a:r>
              <a:rPr lang="en-US" dirty="0"/>
              <a:t>            [autoformats the file]</a:t>
            </a:r>
          </a:p>
          <a:p>
            <a:endParaRPr lang="en-US" dirty="0"/>
          </a:p>
          <a:p>
            <a:r>
              <a:rPr lang="en-US" dirty="0"/>
              <a:t>or</a:t>
            </a:r>
          </a:p>
          <a:p>
            <a:endParaRPr lang="en-US" dirty="0"/>
          </a:p>
          <a:p>
            <a:r>
              <a:rPr lang="en-US" dirty="0"/>
              <a:t>Configure your editor to automatically run black when you save your file.</a:t>
            </a:r>
          </a:p>
        </p:txBody>
      </p:sp>
    </p:spTree>
    <p:extLst>
      <p:ext uri="{BB962C8B-B14F-4D97-AF65-F5344CB8AC3E}">
        <p14:creationId xmlns:p14="http://schemas.microsoft.com/office/powerpoint/2010/main" val="2596124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B145B9-4A96-7F8B-4338-1303799F22AC}"/>
              </a:ext>
            </a:extLst>
          </p:cNvPr>
          <p:cNvSpPr txBox="1"/>
          <p:nvPr/>
        </p:nvSpPr>
        <p:spPr>
          <a:xfrm>
            <a:off x="3494647" y="1064712"/>
            <a:ext cx="3144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Static type checking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364E8-6AAE-A32B-CCF7-4C2463321F11}"/>
              </a:ext>
            </a:extLst>
          </p:cNvPr>
          <p:cNvSpPr txBox="1"/>
          <p:nvPr/>
        </p:nvSpPr>
        <p:spPr>
          <a:xfrm>
            <a:off x="215758" y="113016"/>
            <a:ext cx="4813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Software Development Tools and Workflow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5EABF8-7F51-14BD-B0F1-C823523D78D5}"/>
              </a:ext>
            </a:extLst>
          </p:cNvPr>
          <p:cNvSpPr txBox="1"/>
          <p:nvPr/>
        </p:nvSpPr>
        <p:spPr>
          <a:xfrm>
            <a:off x="3494647" y="1770186"/>
            <a:ext cx="3311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Tools: </a:t>
            </a:r>
            <a:r>
              <a:rPr lang="en-US" dirty="0" err="1"/>
              <a:t>mypy</a:t>
            </a:r>
            <a:r>
              <a:rPr lang="en-US" dirty="0"/>
              <a:t>, </a:t>
            </a:r>
            <a:r>
              <a:rPr lang="en-US" dirty="0" err="1"/>
              <a:t>pyright,pytypes,pyre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AAEBE-FE09-D38D-0CED-9F643466EEE3}"/>
              </a:ext>
            </a:extLst>
          </p:cNvPr>
          <p:cNvSpPr txBox="1"/>
          <p:nvPr/>
        </p:nvSpPr>
        <p:spPr>
          <a:xfrm>
            <a:off x="3494647" y="2455101"/>
            <a:ext cx="45404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Since python 3.5, type hints are available</a:t>
            </a:r>
          </a:p>
          <a:p>
            <a:endParaRPr lang="en-US" dirty="0"/>
          </a:p>
          <a:p>
            <a:r>
              <a:rPr lang="en-US" b="1" dirty="0"/>
              <a:t>Usage</a:t>
            </a:r>
          </a:p>
          <a:p>
            <a:endParaRPr lang="en-US" b="1" dirty="0"/>
          </a:p>
          <a:p>
            <a:r>
              <a:rPr lang="en-GB" dirty="0" err="1">
                <a:solidFill>
                  <a:srgbClr val="000000"/>
                </a:solidFill>
              </a:rPr>
              <a:t>m</a:t>
            </a:r>
            <a:r>
              <a:rPr lang="en-GB" dirty="0" err="1">
                <a:solidFill>
                  <a:srgbClr val="000000"/>
                </a:solidFill>
                <a:effectLst/>
              </a:rPr>
              <a:t>y_number</a:t>
            </a:r>
            <a:r>
              <a:rPr lang="en-GB" dirty="0">
                <a:solidFill>
                  <a:srgbClr val="000000"/>
                </a:solidFill>
                <a:effectLst/>
              </a:rPr>
              <a:t> </a:t>
            </a:r>
            <a:r>
              <a:rPr lang="en-GB" dirty="0">
                <a:solidFill>
                  <a:srgbClr val="666600"/>
                </a:solidFill>
                <a:effectLst/>
              </a:rPr>
              <a:t>=</a:t>
            </a:r>
            <a:r>
              <a:rPr lang="en-GB" dirty="0">
                <a:solidFill>
                  <a:srgbClr val="000000"/>
                </a:solidFill>
                <a:effectLst/>
              </a:rPr>
              <a:t> </a:t>
            </a:r>
            <a:r>
              <a:rPr lang="en-GB" dirty="0">
                <a:solidFill>
                  <a:srgbClr val="718C00"/>
                </a:solidFill>
                <a:effectLst/>
              </a:rPr>
              <a:t>"rocket"</a:t>
            </a:r>
            <a:endParaRPr lang="en-US" b="1" dirty="0"/>
          </a:p>
          <a:p>
            <a:r>
              <a:rPr lang="en-GB" dirty="0" err="1">
                <a:solidFill>
                  <a:srgbClr val="000000"/>
                </a:solidFill>
              </a:rPr>
              <a:t>m</a:t>
            </a:r>
            <a:r>
              <a:rPr lang="en-GB" dirty="0" err="1">
                <a:solidFill>
                  <a:srgbClr val="000000"/>
                </a:solidFill>
                <a:effectLst/>
              </a:rPr>
              <a:t>y_number</a:t>
            </a:r>
            <a:r>
              <a:rPr lang="en-GB" dirty="0">
                <a:solidFill>
                  <a:srgbClr val="000000"/>
                </a:solidFill>
                <a:effectLst/>
              </a:rPr>
              <a:t> </a:t>
            </a:r>
            <a:r>
              <a:rPr lang="en-GB" dirty="0">
                <a:solidFill>
                  <a:srgbClr val="666600"/>
                </a:solidFill>
                <a:effectLst/>
              </a:rPr>
              <a:t>:</a:t>
            </a:r>
            <a:r>
              <a:rPr lang="en-GB" dirty="0">
                <a:solidFill>
                  <a:srgbClr val="000000"/>
                </a:solidFill>
                <a:effectLst/>
              </a:rPr>
              <a:t> int </a:t>
            </a:r>
            <a:r>
              <a:rPr lang="en-GB" dirty="0">
                <a:solidFill>
                  <a:srgbClr val="666600"/>
                </a:solidFill>
                <a:effectLst/>
              </a:rPr>
              <a:t>=</a:t>
            </a:r>
            <a:r>
              <a:rPr lang="en-GB" dirty="0">
                <a:solidFill>
                  <a:srgbClr val="000000"/>
                </a:solidFill>
                <a:effectLst/>
              </a:rPr>
              <a:t> </a:t>
            </a:r>
            <a:r>
              <a:rPr lang="en-GB" dirty="0">
                <a:solidFill>
                  <a:srgbClr val="718C00"/>
                </a:solidFill>
                <a:effectLst/>
              </a:rPr>
              <a:t>"rocket”  # using type hints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14A49B-18ED-7C1E-D498-55EBC9DF75AD}"/>
              </a:ext>
            </a:extLst>
          </p:cNvPr>
          <p:cNvSpPr txBox="1"/>
          <p:nvPr/>
        </p:nvSpPr>
        <p:spPr>
          <a:xfrm>
            <a:off x="475989" y="2743200"/>
            <a:ext cx="2515112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GB" b="1" dirty="0"/>
              <a:t>Advantages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/>
              <a:t>Detecting type errors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/>
              <a:t>Preventing bugs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/>
              <a:t>Documenting your code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E5D6E5-B60C-215F-8340-20D6DF1B41A1}"/>
              </a:ext>
            </a:extLst>
          </p:cNvPr>
          <p:cNvSpPr txBox="1"/>
          <p:nvPr/>
        </p:nvSpPr>
        <p:spPr>
          <a:xfrm>
            <a:off x="3494647" y="4734838"/>
            <a:ext cx="7738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mypy</a:t>
            </a:r>
            <a:r>
              <a:rPr lang="en-US" dirty="0"/>
              <a:t> tool will flag an error</a:t>
            </a:r>
          </a:p>
          <a:p>
            <a:r>
              <a:rPr lang="en-US" dirty="0"/>
              <a:t>	</a:t>
            </a:r>
            <a:r>
              <a:rPr lang="en-GB" dirty="0">
                <a:solidFill>
                  <a:srgbClr val="000000"/>
                </a:solidFill>
                <a:effectLst/>
              </a:rPr>
              <a:t> </a:t>
            </a:r>
            <a:r>
              <a:rPr lang="en-GB" sz="1400" dirty="0">
                <a:solidFill>
                  <a:srgbClr val="000000"/>
                </a:solidFill>
                <a:effectLst/>
              </a:rPr>
              <a:t>error</a:t>
            </a:r>
            <a:r>
              <a:rPr lang="en-GB" sz="1400" dirty="0">
                <a:solidFill>
                  <a:srgbClr val="666600"/>
                </a:solidFill>
                <a:effectLst/>
              </a:rPr>
              <a:t>:</a:t>
            </a:r>
            <a:r>
              <a:rPr lang="en-GB" sz="1400" dirty="0">
                <a:solidFill>
                  <a:srgbClr val="000000"/>
                </a:solidFill>
                <a:effectLst/>
              </a:rPr>
              <a:t> </a:t>
            </a:r>
            <a:r>
              <a:rPr lang="en-GB" sz="1400" dirty="0">
                <a:solidFill>
                  <a:srgbClr val="660066"/>
                </a:solidFill>
                <a:effectLst/>
              </a:rPr>
              <a:t>Incompatible</a:t>
            </a:r>
            <a:r>
              <a:rPr lang="en-GB" sz="1400" dirty="0">
                <a:solidFill>
                  <a:srgbClr val="000000"/>
                </a:solidFill>
                <a:effectLst/>
              </a:rPr>
              <a:t> types </a:t>
            </a:r>
            <a:r>
              <a:rPr lang="en-GB" sz="1400" dirty="0">
                <a:solidFill>
                  <a:srgbClr val="000088"/>
                </a:solidFill>
                <a:effectLst/>
              </a:rPr>
              <a:t>in</a:t>
            </a:r>
            <a:r>
              <a:rPr lang="en-GB" sz="1400" dirty="0">
                <a:solidFill>
                  <a:srgbClr val="000000"/>
                </a:solidFill>
                <a:effectLst/>
              </a:rPr>
              <a:t> assignment </a:t>
            </a:r>
            <a:r>
              <a:rPr lang="en-GB" sz="1400" dirty="0">
                <a:solidFill>
                  <a:srgbClr val="666600"/>
                </a:solidFill>
                <a:effectLst/>
              </a:rPr>
              <a:t>(</a:t>
            </a:r>
            <a:r>
              <a:rPr lang="en-GB" sz="1400" dirty="0">
                <a:solidFill>
                  <a:srgbClr val="000000"/>
                </a:solidFill>
                <a:effectLst/>
              </a:rPr>
              <a:t>expression has type </a:t>
            </a:r>
            <a:r>
              <a:rPr lang="en-GB" sz="1400" dirty="0">
                <a:solidFill>
                  <a:srgbClr val="008800"/>
                </a:solidFill>
                <a:effectLst/>
              </a:rPr>
              <a:t>"str"</a:t>
            </a:r>
            <a:r>
              <a:rPr lang="en-GB" sz="1400" dirty="0">
                <a:solidFill>
                  <a:srgbClr val="666600"/>
                </a:solidFill>
                <a:effectLst/>
              </a:rPr>
              <a:t>,</a:t>
            </a:r>
            <a:r>
              <a:rPr lang="en-GB" sz="1400" dirty="0">
                <a:solidFill>
                  <a:srgbClr val="000000"/>
                </a:solidFill>
                <a:effectLst/>
              </a:rPr>
              <a:t> variable has type </a:t>
            </a:r>
            <a:r>
              <a:rPr lang="en-GB" sz="1400" dirty="0">
                <a:solidFill>
                  <a:srgbClr val="008800"/>
                </a:solidFill>
                <a:effectLst/>
              </a:rPr>
              <a:t>"int"</a:t>
            </a:r>
            <a:r>
              <a:rPr lang="en-GB" sz="1400" dirty="0">
                <a:solidFill>
                  <a:srgbClr val="666600"/>
                </a:solidFill>
                <a:effectLst/>
              </a:rPr>
              <a:t>)</a:t>
            </a:r>
            <a:br>
              <a:rPr lang="en-US" dirty="0"/>
            </a:br>
            <a:r>
              <a:rPr lang="en-US" dirty="0"/>
              <a:t>python won’t trigger an error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5EA9DE-8C90-E6C7-3F7B-50931C20A252}"/>
              </a:ext>
            </a:extLst>
          </p:cNvPr>
          <p:cNvSpPr txBox="1"/>
          <p:nvPr/>
        </p:nvSpPr>
        <p:spPr>
          <a:xfrm>
            <a:off x="3476981" y="6183579"/>
            <a:ext cx="5238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8959A8"/>
                </a:solidFill>
                <a:effectLst/>
              </a:rPr>
              <a:t>def</a:t>
            </a:r>
            <a:r>
              <a:rPr lang="en-GB" dirty="0">
                <a:solidFill>
                  <a:srgbClr val="000000"/>
                </a:solidFill>
                <a:effectLst/>
              </a:rPr>
              <a:t> </a:t>
            </a:r>
            <a:r>
              <a:rPr lang="en-GB" dirty="0">
                <a:solidFill>
                  <a:srgbClr val="4271AE"/>
                </a:solidFill>
                <a:effectLst/>
              </a:rPr>
              <a:t>announcement</a:t>
            </a:r>
            <a:r>
              <a:rPr lang="en-GB" dirty="0">
                <a:solidFill>
                  <a:srgbClr val="F5871F"/>
                </a:solidFill>
                <a:effectLst/>
              </a:rPr>
              <a:t>(language: str, version: float)</a:t>
            </a:r>
            <a:r>
              <a:rPr lang="en-GB" dirty="0">
                <a:solidFill>
                  <a:srgbClr val="000000"/>
                </a:solidFill>
                <a:effectLst/>
              </a:rPr>
              <a:t> </a:t>
            </a:r>
            <a:r>
              <a:rPr lang="en-GB" dirty="0">
                <a:solidFill>
                  <a:srgbClr val="666600"/>
                </a:solidFill>
                <a:effectLst/>
              </a:rPr>
              <a:t>-&gt;</a:t>
            </a:r>
            <a:r>
              <a:rPr lang="en-GB" dirty="0">
                <a:solidFill>
                  <a:srgbClr val="000000"/>
                </a:solidFill>
                <a:effectLst/>
              </a:rPr>
              <a:t> str</a:t>
            </a:r>
            <a:r>
              <a:rPr lang="en-GB" dirty="0">
                <a:solidFill>
                  <a:srgbClr val="666600"/>
                </a:solidFill>
                <a:effectLst/>
              </a:rPr>
              <a:t>: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B85324-89D6-89A3-5025-068A5E5EDB19}"/>
              </a:ext>
            </a:extLst>
          </p:cNvPr>
          <p:cNvSpPr txBox="1"/>
          <p:nvPr/>
        </p:nvSpPr>
        <p:spPr>
          <a:xfrm>
            <a:off x="3494647" y="5793288"/>
            <a:ext cx="4115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 assign type of function return values:</a:t>
            </a:r>
          </a:p>
        </p:txBody>
      </p:sp>
    </p:spTree>
    <p:extLst>
      <p:ext uri="{BB962C8B-B14F-4D97-AF65-F5344CB8AC3E}">
        <p14:creationId xmlns:p14="http://schemas.microsoft.com/office/powerpoint/2010/main" val="2032571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B145B9-4A96-7F8B-4338-1303799F22AC}"/>
              </a:ext>
            </a:extLst>
          </p:cNvPr>
          <p:cNvSpPr txBox="1"/>
          <p:nvPr/>
        </p:nvSpPr>
        <p:spPr>
          <a:xfrm>
            <a:off x="3494647" y="1064712"/>
            <a:ext cx="1189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Linting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364E8-6AAE-A32B-CCF7-4C2463321F11}"/>
              </a:ext>
            </a:extLst>
          </p:cNvPr>
          <p:cNvSpPr txBox="1"/>
          <p:nvPr/>
        </p:nvSpPr>
        <p:spPr>
          <a:xfrm>
            <a:off x="215758" y="113016"/>
            <a:ext cx="4813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Software Development Tools and Workflow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5EABF8-7F51-14BD-B0F1-C823523D78D5}"/>
              </a:ext>
            </a:extLst>
          </p:cNvPr>
          <p:cNvSpPr txBox="1"/>
          <p:nvPr/>
        </p:nvSpPr>
        <p:spPr>
          <a:xfrm>
            <a:off x="3494647" y="1770186"/>
            <a:ext cx="1979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Tools: </a:t>
            </a:r>
            <a:r>
              <a:rPr lang="en-US" dirty="0" err="1"/>
              <a:t>pylint</a:t>
            </a:r>
            <a:r>
              <a:rPr lang="en-US" dirty="0"/>
              <a:t>, flake8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14A49B-18ED-7C1E-D498-55EBC9DF75AD}"/>
              </a:ext>
            </a:extLst>
          </p:cNvPr>
          <p:cNvSpPr txBox="1"/>
          <p:nvPr/>
        </p:nvSpPr>
        <p:spPr>
          <a:xfrm>
            <a:off x="475989" y="2743200"/>
            <a:ext cx="2859116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GB" b="1" dirty="0"/>
              <a:t>Advantages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/>
              <a:t>Identify bugs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/>
              <a:t>Identify PEP8 stylistic errors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EAB2C-F715-5200-60C7-CA42E59307B7}"/>
              </a:ext>
            </a:extLst>
          </p:cNvPr>
          <p:cNvSpPr txBox="1"/>
          <p:nvPr/>
        </p:nvSpPr>
        <p:spPr>
          <a:xfrm>
            <a:off x="3494647" y="2455101"/>
            <a:ext cx="704500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Automatically formats your code to comply with PEP8 style guide</a:t>
            </a:r>
          </a:p>
          <a:p>
            <a:r>
              <a:rPr lang="en-US" dirty="0"/>
              <a:t>Doesn’t change the functionality of the code.</a:t>
            </a:r>
          </a:p>
          <a:p>
            <a:endParaRPr lang="en-US" dirty="0"/>
          </a:p>
          <a:p>
            <a:r>
              <a:rPr lang="en-US" b="1" dirty="0"/>
              <a:t>Usage</a:t>
            </a:r>
          </a:p>
          <a:p>
            <a:endParaRPr lang="en-US" b="1" dirty="0"/>
          </a:p>
          <a:p>
            <a:r>
              <a:rPr lang="en-US" dirty="0"/>
              <a:t>pip install </a:t>
            </a:r>
            <a:r>
              <a:rPr lang="en-US" dirty="0" err="1"/>
              <a:t>pylint</a:t>
            </a:r>
            <a:r>
              <a:rPr lang="en-US" dirty="0"/>
              <a:t>  [if not already installed]</a:t>
            </a:r>
          </a:p>
          <a:p>
            <a:endParaRPr lang="en-US" dirty="0"/>
          </a:p>
          <a:p>
            <a:r>
              <a:rPr lang="en-US" dirty="0" err="1"/>
              <a:t>pylint</a:t>
            </a:r>
            <a:r>
              <a:rPr lang="en-US" dirty="0"/>
              <a:t> </a:t>
            </a:r>
            <a:r>
              <a:rPr lang="en-US" dirty="0" err="1"/>
              <a:t>my_script.py</a:t>
            </a:r>
            <a:r>
              <a:rPr lang="en-US" dirty="0"/>
              <a:t>            [checks the file]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or</a:t>
            </a:r>
          </a:p>
          <a:p>
            <a:endParaRPr lang="en-US" dirty="0"/>
          </a:p>
          <a:p>
            <a:r>
              <a:rPr lang="en-US" dirty="0"/>
              <a:t>Configure your editor to automatically run </a:t>
            </a:r>
            <a:r>
              <a:rPr lang="en-US" dirty="0" err="1"/>
              <a:t>pylint</a:t>
            </a:r>
            <a:r>
              <a:rPr lang="en-US" dirty="0"/>
              <a:t> when you save your file.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1A685D-29BD-294F-02B3-DDD7CACDDB4B}"/>
              </a:ext>
            </a:extLst>
          </p:cNvPr>
          <p:cNvSpPr txBox="1"/>
          <p:nvPr/>
        </p:nvSpPr>
        <p:spPr>
          <a:xfrm>
            <a:off x="4089457" y="4750473"/>
            <a:ext cx="7649466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my_script.py:13:0: C0304: Final newline missing (missing-final-newline) </a:t>
            </a:r>
          </a:p>
          <a:p>
            <a:r>
              <a:rPr lang="en-GB" dirty="0"/>
              <a:t>my_script.py:1:0: C0114: Missing module docstring (missing-module-docstring) </a:t>
            </a:r>
          </a:p>
          <a:p>
            <a:r>
              <a:rPr lang="en-GB" dirty="0"/>
              <a:t>my_script.py:3:0: W0611: Unused pandas imported as pd (unused-import) </a:t>
            </a:r>
            <a:br>
              <a:rPr lang="en-GB" dirty="0"/>
            </a:br>
            <a:r>
              <a:rPr lang="en-GB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48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DBDCF7-6109-A301-95F6-A5F0E2A63D8B}"/>
              </a:ext>
            </a:extLst>
          </p:cNvPr>
          <p:cNvSpPr txBox="1"/>
          <p:nvPr/>
        </p:nvSpPr>
        <p:spPr>
          <a:xfrm>
            <a:off x="698642" y="565078"/>
            <a:ext cx="6346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Cryo-TEMPO (CryoSat-2 Thematic L2)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72670D-1E00-67F1-AF88-13FB7325A661}"/>
              </a:ext>
            </a:extLst>
          </p:cNvPr>
          <p:cNvSpPr txBox="1"/>
          <p:nvPr/>
        </p:nvSpPr>
        <p:spPr>
          <a:xfrm>
            <a:off x="698642" y="2505670"/>
            <a:ext cx="823494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$CPDATA_DIR</a:t>
            </a:r>
            <a:r>
              <a:rPr lang="en-US" dirty="0"/>
              <a:t>/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SATS/RA/CRY/Cryo-TEMPO/B/(001)/</a:t>
            </a:r>
            <a:r>
              <a:rPr lang="en-GB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LAND_ICE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</a:p>
          <a:p>
            <a:r>
              <a:rPr lang="en-GB" dirty="0">
                <a:solidFill>
                  <a:srgbClr val="000000"/>
                </a:solidFill>
                <a:latin typeface="Menlo" panose="020B0609030804020204" pitchFamily="49" charset="0"/>
              </a:rPr>
              <a:t>						  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SEA_ICE/</a:t>
            </a:r>
          </a:p>
          <a:p>
            <a:r>
              <a:rPr lang="en-GB" dirty="0">
                <a:solidFill>
                  <a:srgbClr val="000000"/>
                </a:solidFill>
                <a:latin typeface="Menlo" panose="020B0609030804020204" pitchFamily="49" charset="0"/>
              </a:rPr>
              <a:t>						  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POLAR_OCEANS/</a:t>
            </a:r>
          </a:p>
          <a:p>
            <a:r>
              <a:rPr lang="en-GB" dirty="0">
                <a:solidFill>
                  <a:srgbClr val="000000"/>
                </a:solidFill>
                <a:latin typeface="Menlo" panose="020B0609030804020204" pitchFamily="49" charset="0"/>
              </a:rPr>
              <a:t>						  COASTAL_OCEANS/</a:t>
            </a:r>
            <a:br>
              <a:rPr lang="en-GB" dirty="0">
                <a:solidFill>
                  <a:srgbClr val="000000"/>
                </a:solidFill>
                <a:latin typeface="Menlo" panose="020B0609030804020204" pitchFamily="49" charset="0"/>
              </a:rPr>
            </a:br>
            <a:r>
              <a:rPr lang="en-GB" dirty="0">
                <a:solidFill>
                  <a:srgbClr val="000000"/>
                </a:solidFill>
                <a:latin typeface="Menlo" panose="020B0609030804020204" pitchFamily="49" charset="0"/>
              </a:rPr>
              <a:t>						  INLAND_WATERS/</a:t>
            </a:r>
            <a:endParaRPr lang="en-GB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016DF8-47C2-653E-07E4-3C50022B4C4A}"/>
              </a:ext>
            </a:extLst>
          </p:cNvPr>
          <p:cNvSpPr txBox="1"/>
          <p:nvPr/>
        </p:nvSpPr>
        <p:spPr>
          <a:xfrm>
            <a:off x="698642" y="1612318"/>
            <a:ext cx="6345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mission Baseline-B products installed at Lancaster, Leeds, UCL: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71DC8FF-9C35-02F4-620C-8CB751801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787" y="141117"/>
            <a:ext cx="1266292" cy="119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5E2468-427E-9DCD-10F3-2E05BAD483AE}"/>
              </a:ext>
            </a:extLst>
          </p:cNvPr>
          <p:cNvSpPr txBox="1"/>
          <p:nvPr/>
        </p:nvSpPr>
        <p:spPr>
          <a:xfrm>
            <a:off x="955497" y="5260369"/>
            <a:ext cx="5501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www.cpom.ucl.ac.uk/cryotempo</a:t>
            </a:r>
            <a:r>
              <a:rPr lang="en-US" dirty="0"/>
              <a:t>  (Baseline-A)</a:t>
            </a:r>
          </a:p>
          <a:p>
            <a:r>
              <a:rPr lang="en-US" dirty="0">
                <a:hlinkClick r:id="rId4"/>
              </a:rPr>
              <a:t>www.cpom.ucl.ac.uk/cryotempo_evolutions</a:t>
            </a:r>
            <a:r>
              <a:rPr lang="en-US" dirty="0"/>
              <a:t> (Baseline-B)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AA1801-960B-05F9-B3AE-D197F84C9355}"/>
              </a:ext>
            </a:extLst>
          </p:cNvPr>
          <p:cNvSpPr txBox="1"/>
          <p:nvPr/>
        </p:nvSpPr>
        <p:spPr>
          <a:xfrm>
            <a:off x="7044097" y="1588857"/>
            <a:ext cx="391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[Official public release: Jan[Mar?] 2023]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50B444-73A1-31EA-5B66-E31FB81D880F}"/>
              </a:ext>
            </a:extLst>
          </p:cNvPr>
          <p:cNvSpPr txBox="1"/>
          <p:nvPr/>
        </p:nvSpPr>
        <p:spPr>
          <a:xfrm>
            <a:off x="955497" y="4891037"/>
            <a:ext cx="5065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Monthly parameter viewer, statistics at QCV portals: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A0BDEF-8663-5419-A4D9-FE368D3D5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259" y="4989327"/>
            <a:ext cx="2405878" cy="1500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77513B-0069-2183-53A9-A80A9E1A5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7457" y="4989327"/>
            <a:ext cx="1885140" cy="1589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6183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E62374-08DC-E3A3-D08C-49E56D190B40}"/>
              </a:ext>
            </a:extLst>
          </p:cNvPr>
          <p:cNvSpPr/>
          <p:nvPr/>
        </p:nvSpPr>
        <p:spPr>
          <a:xfrm>
            <a:off x="2163920" y="4296428"/>
            <a:ext cx="2555310" cy="8893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B145B9-4A96-7F8B-4338-1303799F22AC}"/>
              </a:ext>
            </a:extLst>
          </p:cNvPr>
          <p:cNvSpPr txBox="1"/>
          <p:nvPr/>
        </p:nvSpPr>
        <p:spPr>
          <a:xfrm>
            <a:off x="215758" y="814192"/>
            <a:ext cx="1948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Unit Testing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364E8-6AAE-A32B-CCF7-4C2463321F11}"/>
              </a:ext>
            </a:extLst>
          </p:cNvPr>
          <p:cNvSpPr txBox="1"/>
          <p:nvPr/>
        </p:nvSpPr>
        <p:spPr>
          <a:xfrm>
            <a:off x="215758" y="113016"/>
            <a:ext cx="4813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Software Development Tools and Workflow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5EABF8-7F51-14BD-B0F1-C823523D78D5}"/>
              </a:ext>
            </a:extLst>
          </p:cNvPr>
          <p:cNvSpPr txBox="1"/>
          <p:nvPr/>
        </p:nvSpPr>
        <p:spPr>
          <a:xfrm>
            <a:off x="215758" y="1528554"/>
            <a:ext cx="2192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Tools: </a:t>
            </a:r>
            <a:r>
              <a:rPr lang="en-US" dirty="0" err="1"/>
              <a:t>pytest</a:t>
            </a:r>
            <a:r>
              <a:rPr lang="en-US" dirty="0"/>
              <a:t>, </a:t>
            </a:r>
            <a:r>
              <a:rPr lang="en-US" dirty="0" err="1"/>
              <a:t>unittest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F4BBE2-597B-6F6F-25EC-75875C641D33}"/>
              </a:ext>
            </a:extLst>
          </p:cNvPr>
          <p:cNvSpPr txBox="1"/>
          <p:nvPr/>
        </p:nvSpPr>
        <p:spPr>
          <a:xfrm>
            <a:off x="1005012" y="2369569"/>
            <a:ext cx="20985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module.py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test/</a:t>
            </a:r>
            <a:r>
              <a:rPr lang="en-US" dirty="0" err="1"/>
              <a:t>test_module.py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A2B28-E053-70D6-6A42-E9C2FE3AB9D8}"/>
              </a:ext>
            </a:extLst>
          </p:cNvPr>
          <p:cNvSpPr txBox="1"/>
          <p:nvPr/>
        </p:nvSpPr>
        <p:spPr>
          <a:xfrm>
            <a:off x="2163920" y="4421688"/>
            <a:ext cx="39421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 </a:t>
            </a:r>
            <a:r>
              <a:rPr lang="en-US" dirty="0" err="1"/>
              <a:t>test_module</a:t>
            </a:r>
            <a:r>
              <a:rPr lang="en-US" dirty="0"/>
              <a:t>():</a:t>
            </a:r>
          </a:p>
          <a:p>
            <a:r>
              <a:rPr lang="en-US" dirty="0"/>
              <a:t>	n = module()</a:t>
            </a:r>
          </a:p>
          <a:p>
            <a:r>
              <a:rPr lang="en-US" dirty="0"/>
              <a:t>	assert n == 10, “Should be 10”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B3D283-EC66-776A-26ED-4F5C0EDD9A79}"/>
              </a:ext>
            </a:extLst>
          </p:cNvPr>
          <p:cNvSpPr txBox="1"/>
          <p:nvPr/>
        </p:nvSpPr>
        <p:spPr>
          <a:xfrm>
            <a:off x="1005012" y="5470278"/>
            <a:ext cx="87726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pytest</a:t>
            </a:r>
            <a:endParaRPr lang="en-US" dirty="0"/>
          </a:p>
          <a:p>
            <a:r>
              <a:rPr lang="en-US" dirty="0" err="1"/>
              <a:t>test_module.py</a:t>
            </a:r>
            <a:r>
              <a:rPr lang="en-US" dirty="0"/>
              <a:t> : </a:t>
            </a:r>
            <a:r>
              <a:rPr lang="en-US" dirty="0">
                <a:solidFill>
                  <a:srgbClr val="FF0000"/>
                </a:solidFill>
              </a:rPr>
              <a:t>F</a:t>
            </a:r>
          </a:p>
          <a:p>
            <a:r>
              <a:rPr lang="en-GB" dirty="0"/>
              <a:t>================================= FAILURES =================================</a:t>
            </a:r>
            <a:br>
              <a:rPr lang="en-GB" dirty="0"/>
            </a:br>
            <a:r>
              <a:rPr lang="en-GB" dirty="0"/>
              <a:t>FAILED : </a:t>
            </a:r>
            <a:r>
              <a:rPr lang="en-GB" dirty="0" err="1"/>
              <a:t>test_module.py</a:t>
            </a:r>
            <a:r>
              <a:rPr lang="en-GB" dirty="0"/>
              <a:t>:: assert 9 == 10 </a:t>
            </a:r>
            <a:br>
              <a:rPr lang="en-GB" dirty="0"/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F48273-4D62-9188-4E87-CCFF279D4196}"/>
              </a:ext>
            </a:extLst>
          </p:cNvPr>
          <p:cNvSpPr txBox="1"/>
          <p:nvPr/>
        </p:nvSpPr>
        <p:spPr>
          <a:xfrm>
            <a:off x="1920022" y="2789425"/>
            <a:ext cx="433888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def module():</a:t>
            </a:r>
          </a:p>
          <a:p>
            <a:r>
              <a:rPr lang="en-US" dirty="0"/>
              <a:t>	“”” Return a integer of value 10”””</a:t>
            </a:r>
          </a:p>
          <a:p>
            <a:r>
              <a:rPr lang="en-US" dirty="0"/>
              <a:t>	return 9</a:t>
            </a:r>
          </a:p>
        </p:txBody>
      </p:sp>
    </p:spTree>
    <p:extLst>
      <p:ext uri="{BB962C8B-B14F-4D97-AF65-F5344CB8AC3E}">
        <p14:creationId xmlns:p14="http://schemas.microsoft.com/office/powerpoint/2010/main" val="2973460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F8220B-772C-ED99-4F20-E2E911F05981}"/>
              </a:ext>
            </a:extLst>
          </p:cNvPr>
          <p:cNvSpPr txBox="1"/>
          <p:nvPr/>
        </p:nvSpPr>
        <p:spPr>
          <a:xfrm>
            <a:off x="1715784" y="657546"/>
            <a:ext cx="8927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Direct support for Cryo-TEMPO Baseline-B in Surface Elevation Chain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3EF5A-920D-D33F-A4CF-463403AEEB1D}"/>
              </a:ext>
            </a:extLst>
          </p:cNvPr>
          <p:cNvSpPr txBox="1"/>
          <p:nvPr/>
        </p:nvSpPr>
        <p:spPr>
          <a:xfrm>
            <a:off x="1715784" y="1561672"/>
            <a:ext cx="5778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cpom.altimetry.tools.gen_sec_single_mission.py</a:t>
            </a:r>
            <a:endParaRPr lang="en-US" dirty="0"/>
          </a:p>
          <a:p>
            <a:r>
              <a:rPr lang="en-US" dirty="0" err="1"/>
              <a:t>cpom.altimetry.tools.grid_for_surface_elevation_change.py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8ECCDA9-C2DC-F645-7268-D322899C7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694" y="2614970"/>
            <a:ext cx="6785081" cy="391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0D7A4C-77BB-BDA8-8AD1-5409E382154B}"/>
              </a:ext>
            </a:extLst>
          </p:cNvPr>
          <p:cNvSpPr txBox="1"/>
          <p:nvPr/>
        </p:nvSpPr>
        <p:spPr>
          <a:xfrm>
            <a:off x="8589196" y="2023337"/>
            <a:ext cx="3260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use either </a:t>
            </a:r>
            <a:br>
              <a:rPr lang="en-US" dirty="0"/>
            </a:br>
            <a:r>
              <a:rPr lang="en-US" dirty="0"/>
              <a:t>	ESA CS2 L2i, or</a:t>
            </a:r>
          </a:p>
          <a:p>
            <a:r>
              <a:rPr lang="en-US" dirty="0"/>
              <a:t>	CryoTEMPO Baseline-B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82DBB2-2CBD-7663-8C85-5BD43BE318FA}"/>
              </a:ext>
            </a:extLst>
          </p:cNvPr>
          <p:cNvCxnSpPr>
            <a:cxnSpLocks/>
          </p:cNvCxnSpPr>
          <p:nvPr/>
        </p:nvCxnSpPr>
        <p:spPr>
          <a:xfrm flipH="1">
            <a:off x="7756989" y="2614970"/>
            <a:ext cx="1582220" cy="621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0259A5-4641-4FC6-23E0-653BA50F4599}"/>
              </a:ext>
            </a:extLst>
          </p:cNvPr>
          <p:cNvSpPr txBox="1"/>
          <p:nvPr/>
        </p:nvSpPr>
        <p:spPr>
          <a:xfrm>
            <a:off x="143839" y="158246"/>
            <a:ext cx="220445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cpom.altimetry.tools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5891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DF5FA5B-A443-6AF6-8F13-2130F12AE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064" y="251914"/>
            <a:ext cx="4535040" cy="261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A7384A-5C27-1CF0-1C37-F99E4585E676}"/>
              </a:ext>
            </a:extLst>
          </p:cNvPr>
          <p:cNvSpPr txBox="1"/>
          <p:nvPr/>
        </p:nvSpPr>
        <p:spPr>
          <a:xfrm>
            <a:off x="369869" y="6041205"/>
            <a:ext cx="10086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Example</a:t>
            </a:r>
            <a:r>
              <a:rPr lang="en-US" dirty="0"/>
              <a:t>: 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altimetry/projects/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cryotempo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sec_chain_test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single_mission_rcfs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/cs2.rcf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A69237-25DB-0F1C-E1AC-25D5A18415E2}"/>
              </a:ext>
            </a:extLst>
          </p:cNvPr>
          <p:cNvSpPr txBox="1"/>
          <p:nvPr/>
        </p:nvSpPr>
        <p:spPr>
          <a:xfrm>
            <a:off x="503434" y="3219790"/>
            <a:ext cx="8513852" cy="24699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#</a:t>
            </a:r>
          </a:p>
          <a:p>
            <a:r>
              <a:rPr lang="en-GB" sz="105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# Run Control File for </a:t>
            </a:r>
            <a:r>
              <a:rPr lang="en-GB" sz="105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CryoTEMPO</a:t>
            </a:r>
            <a:r>
              <a:rPr lang="en-GB" sz="105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Baseline-B SEC Processing</a:t>
            </a:r>
          </a:p>
          <a:p>
            <a:r>
              <a:rPr lang="en-GB" sz="105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#</a:t>
            </a:r>
          </a:p>
          <a:p>
            <a:r>
              <a:rPr lang="en-GB" sz="105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#--------------------------------------------------------------------------------------------------</a:t>
            </a:r>
          </a:p>
          <a:p>
            <a:r>
              <a:rPr lang="en-GB" sz="105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[mission]</a:t>
            </a:r>
          </a:p>
          <a:p>
            <a:r>
              <a:rPr lang="en-GB" sz="105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#--------------------------------------------------------------------------------------------------</a:t>
            </a:r>
          </a:p>
          <a:p>
            <a:r>
              <a:rPr lang="en-GB" sz="105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# mission name in lower or upper case. One of e1,e2,ev,s3a, s3b, cs2, is2  (</a:t>
            </a:r>
            <a:r>
              <a:rPr lang="en-GB" sz="105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cpom.missions.Mission.name</a:t>
            </a:r>
            <a:r>
              <a:rPr lang="en-GB" sz="105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GB" sz="105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mission = cs2</a:t>
            </a:r>
          </a:p>
          <a:p>
            <a:br>
              <a:rPr lang="en-GB" sz="105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endParaRPr lang="en-GB" sz="105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05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# Set alternative mission dataset : cs2_cryotempo_b (use CS2 </a:t>
            </a:r>
            <a:r>
              <a:rPr lang="en-GB" sz="105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CryoTEMPO</a:t>
            </a:r>
            <a:r>
              <a:rPr lang="en-GB" sz="105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Baseline-B)</a:t>
            </a:r>
          </a:p>
          <a:p>
            <a:r>
              <a:rPr lang="en-GB" sz="105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dataset = cs2_cryotempo_b</a:t>
            </a:r>
          </a:p>
          <a:p>
            <a:r>
              <a:rPr lang="en-US" dirty="0"/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C5C456-FEE8-9C2F-8715-AB16A85E4C18}"/>
              </a:ext>
            </a:extLst>
          </p:cNvPr>
          <p:cNvSpPr txBox="1"/>
          <p:nvPr/>
        </p:nvSpPr>
        <p:spPr>
          <a:xfrm>
            <a:off x="503434" y="708917"/>
            <a:ext cx="56985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‘dataset’ keyword in the run control file</a:t>
            </a:r>
          </a:p>
          <a:p>
            <a:r>
              <a:rPr lang="en-US" dirty="0"/>
              <a:t>allows use of new supported data sets other than standard</a:t>
            </a:r>
            <a:br>
              <a:rPr lang="en-US" dirty="0"/>
            </a:br>
            <a:r>
              <a:rPr lang="en-US" dirty="0"/>
              <a:t>ESA/NASA products. </a:t>
            </a:r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185E2DCB-D4EC-DFE5-CE17-7087FC815798}"/>
              </a:ext>
            </a:extLst>
          </p:cNvPr>
          <p:cNvCxnSpPr/>
          <p:nvPr/>
        </p:nvCxnSpPr>
        <p:spPr>
          <a:xfrm rot="10800000" flipV="1">
            <a:off x="4674742" y="914400"/>
            <a:ext cx="2527442" cy="220894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4EBC22C-CB6A-6B6F-B54F-5CF4F471F4FB}"/>
              </a:ext>
            </a:extLst>
          </p:cNvPr>
          <p:cNvSpPr/>
          <p:nvPr/>
        </p:nvSpPr>
        <p:spPr>
          <a:xfrm rot="13177450">
            <a:off x="8777817" y="3071819"/>
            <a:ext cx="478229" cy="345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5BFCCE-0044-5AAE-C464-2E098B9460CD}"/>
              </a:ext>
            </a:extLst>
          </p:cNvPr>
          <p:cNvSpPr txBox="1"/>
          <p:nvPr/>
        </p:nvSpPr>
        <p:spPr>
          <a:xfrm>
            <a:off x="215758" y="163831"/>
            <a:ext cx="220445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cpom.altimetry.tools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747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9C532D7-360F-3786-895C-1943B9973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084" y="251914"/>
            <a:ext cx="4048019" cy="233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F43176-0FF8-3C21-6BCA-24D50F0305CA}"/>
              </a:ext>
            </a:extLst>
          </p:cNvPr>
          <p:cNvSpPr txBox="1"/>
          <p:nvPr/>
        </p:nvSpPr>
        <p:spPr>
          <a:xfrm>
            <a:off x="700783" y="5808243"/>
            <a:ext cx="10790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--dataset cs2_cryotempo_b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  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42110-CA18-B56F-AD20-CAEE71C8F830}"/>
              </a:ext>
            </a:extLst>
          </p:cNvPr>
          <p:cNvSpPr txBox="1"/>
          <p:nvPr/>
        </p:nvSpPr>
        <p:spPr>
          <a:xfrm>
            <a:off x="700783" y="2868283"/>
            <a:ext cx="948208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grid_for_surface_elevation_change.py</a:t>
            </a:r>
            <a:r>
              <a:rPr lang="en-GB" sz="12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[-h]   [--scenario SCENARIO] [--mission MISSION]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                        </a:t>
            </a:r>
            <a:r>
              <a:rPr lang="en-GB" sz="12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[--dataset DATASET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] [--cycle1 CYCLE1] [--cycle2 CYCLE2]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                        [--alternative_l2_dir ALTERNATIVE_L2_DIR]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                        [--</a:t>
            </a:r>
            <a:r>
              <a:rPr lang="en-GB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maxfiles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MAXFILES] [--area AREA]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                        [--</a:t>
            </a:r>
            <a:r>
              <a:rPr lang="en-GB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gridarea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GRIDAREA] [--</a:t>
            </a:r>
            <a:r>
              <a:rPr lang="en-GB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binsize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BINSIZE] [--mode MODE]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                        [--</a:t>
            </a:r>
            <a:r>
              <a:rPr lang="en-GB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outdir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OUTDIR]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                        [--</a:t>
            </a:r>
            <a:r>
              <a:rPr lang="en-GB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elevation_parameter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ELEVATION_PARAMETER]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                        [--</a:t>
            </a:r>
            <a:r>
              <a:rPr lang="en-GB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elevation_parameter_lrm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ELEVATION_PARAMETER_LRM]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                        [--</a:t>
            </a:r>
            <a:r>
              <a:rPr lang="en-GB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elevation_parameter_sin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ELEVATION_PARAMETER_SIN]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                        [--</a:t>
            </a:r>
            <a:r>
              <a:rPr lang="en-GB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power_parameter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POWER_PARAMETER]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                        [--</a:t>
            </a:r>
            <a:r>
              <a:rPr lang="en-GB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power_parameter_lrm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POWER_PARAMETER_LRM]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                        [--</a:t>
            </a:r>
            <a:r>
              <a:rPr lang="en-GB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power_parameter_sin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POWER_PARAMETER_SIN] [--</a:t>
            </a:r>
            <a:r>
              <a:rPr lang="en-GB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tidecorr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]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                        [--</a:t>
            </a:r>
            <a:r>
              <a:rPr lang="en-GB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allow_commissioning_cycles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]</a:t>
            </a:r>
          </a:p>
          <a:p>
            <a:endParaRPr lang="en-US" sz="1200" dirty="0"/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859569E3-9C9E-91C0-F082-2AFCE7E6EC5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00721" y="1312060"/>
            <a:ext cx="7181635" cy="1425069"/>
          </a:xfrm>
          <a:prstGeom prst="curvedConnector3">
            <a:avLst>
              <a:gd name="adj1" fmla="val 9978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9E8CFE9-F44D-E4A3-8F7E-E96F8B729DD2}"/>
              </a:ext>
            </a:extLst>
          </p:cNvPr>
          <p:cNvSpPr txBox="1"/>
          <p:nvPr/>
        </p:nvSpPr>
        <p:spPr>
          <a:xfrm>
            <a:off x="236306" y="280316"/>
            <a:ext cx="220445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cpom.altimetry.tools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7711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F43176-0FF8-3C21-6BCA-24D50F0305CA}"/>
              </a:ext>
            </a:extLst>
          </p:cNvPr>
          <p:cNvSpPr txBox="1"/>
          <p:nvPr/>
        </p:nvSpPr>
        <p:spPr>
          <a:xfrm>
            <a:off x="700783" y="5808243"/>
            <a:ext cx="10790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  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E8CFE9-F44D-E4A3-8F7E-E96F8B729DD2}"/>
              </a:ext>
            </a:extLst>
          </p:cNvPr>
          <p:cNvSpPr txBox="1"/>
          <p:nvPr/>
        </p:nvSpPr>
        <p:spPr>
          <a:xfrm>
            <a:off x="236306" y="280316"/>
            <a:ext cx="325198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cpom.altimetry.missions.Mission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89CA55-3D7A-AF97-B1B3-689572D27779}"/>
              </a:ext>
            </a:extLst>
          </p:cNvPr>
          <p:cNvSpPr txBox="1"/>
          <p:nvPr/>
        </p:nvSpPr>
        <p:spPr>
          <a:xfrm>
            <a:off x="2165277" y="1693075"/>
            <a:ext cx="81294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thismission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GB" b="0" dirty="0">
                <a:solidFill>
                  <a:srgbClr val="267F99"/>
                </a:solidFill>
                <a:effectLst/>
                <a:latin typeface="Menlo" panose="020B0609030804020204" pitchFamily="49" charset="0"/>
              </a:rPr>
              <a:t>Mission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b="0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mission</a:t>
            </a:r>
            <a:r>
              <a:rPr lang="en-GB" b="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GB" b="1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dataset</a:t>
            </a:r>
            <a:r>
              <a:rPr lang="en-GB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b="1" dirty="0">
                <a:solidFill>
                  <a:srgbClr val="001080"/>
                </a:solidFill>
                <a:latin typeface="Menlo" panose="020B0609030804020204" pitchFamily="49" charset="0"/>
              </a:rPr>
              <a:t>“</a:t>
            </a:r>
            <a:r>
              <a:rPr lang="en-GB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cs2_cryotempo_b”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67D3A5-C753-2B55-451C-1278B8589221}"/>
              </a:ext>
            </a:extLst>
          </p:cNvPr>
          <p:cNvSpPr txBox="1"/>
          <p:nvPr/>
        </p:nvSpPr>
        <p:spPr>
          <a:xfrm>
            <a:off x="2165277" y="3412105"/>
            <a:ext cx="7715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instrument_modes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GB" b="0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thismission</a:t>
            </a:r>
            <a:r>
              <a:rPr lang="en-GB" b="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GB" b="0" dirty="0" err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get_instrument_mode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b="0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nc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GB" b="0" dirty="0">
              <a:solidFill>
                <a:srgbClr val="008000"/>
              </a:solidFill>
              <a:effectLst/>
              <a:latin typeface="Menlo" panose="020B0609030804020204" pitchFamily="49" charset="0"/>
            </a:endParaRPr>
          </a:p>
          <a:p>
            <a:r>
              <a:rPr lang="en-GB" b="0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lats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GB" b="0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lons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GB" b="0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thismission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GB" b="0" dirty="0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get_20hz_lat_lon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b="0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nc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GB" b="0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…)</a:t>
            </a:r>
            <a:endParaRPr lang="en-GB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…</a:t>
            </a:r>
          </a:p>
          <a:p>
            <a:endParaRPr lang="en-GB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7AFF46-E6EF-6F87-2456-C07C1F1A3180}"/>
              </a:ext>
            </a:extLst>
          </p:cNvPr>
          <p:cNvSpPr txBox="1"/>
          <p:nvPr/>
        </p:nvSpPr>
        <p:spPr>
          <a:xfrm>
            <a:off x="2165277" y="2337900"/>
            <a:ext cx="6570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Common functions will return CryoTEMPO values, instead of ESA L2i</a:t>
            </a:r>
          </a:p>
        </p:txBody>
      </p:sp>
    </p:spTree>
    <p:extLst>
      <p:ext uri="{BB962C8B-B14F-4D97-AF65-F5344CB8AC3E}">
        <p14:creationId xmlns:p14="http://schemas.microsoft.com/office/powerpoint/2010/main" val="890494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B2D934-46CF-7490-377E-3135008A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920" y="1761565"/>
            <a:ext cx="5690963" cy="4710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315C70-7937-5A06-4A95-F507C7D6C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87" y="1742504"/>
            <a:ext cx="5792803" cy="47876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9DC6D6-D214-ABBB-DBC8-D49B3CAF7223}"/>
              </a:ext>
            </a:extLst>
          </p:cNvPr>
          <p:cNvSpPr txBox="1"/>
          <p:nvPr/>
        </p:nvSpPr>
        <p:spPr>
          <a:xfrm>
            <a:off x="510988" y="818840"/>
            <a:ext cx="378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Surface Elevation Change </a:t>
            </a:r>
            <a:r>
              <a:rPr lang="en-US" dirty="0"/>
              <a:t>(2010-2022)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59F736-30D4-302C-D878-174F66C20C4A}"/>
              </a:ext>
            </a:extLst>
          </p:cNvPr>
          <p:cNvSpPr txBox="1"/>
          <p:nvPr/>
        </p:nvSpPr>
        <p:spPr>
          <a:xfrm>
            <a:off x="6785933" y="818840"/>
            <a:ext cx="378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Surface Elevation Change </a:t>
            </a:r>
            <a:r>
              <a:rPr lang="en-US" dirty="0"/>
              <a:t>(2010-2021)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2C8E5-14F6-1FD6-43B0-CE6F3479B246}"/>
              </a:ext>
            </a:extLst>
          </p:cNvPr>
          <p:cNvSpPr txBox="1"/>
          <p:nvPr/>
        </p:nvSpPr>
        <p:spPr>
          <a:xfrm>
            <a:off x="1371599" y="1392233"/>
            <a:ext cx="2398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CryoTEMPO-Baseline-B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DF77B3-F292-E488-91FE-F94751F5665B}"/>
              </a:ext>
            </a:extLst>
          </p:cNvPr>
          <p:cNvSpPr txBox="1"/>
          <p:nvPr/>
        </p:nvSpPr>
        <p:spPr>
          <a:xfrm>
            <a:off x="7665020" y="1373172"/>
            <a:ext cx="1934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ESA Baseline-D L2i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6D327A-EDC8-9DA5-6217-AD52108672F2}"/>
              </a:ext>
            </a:extLst>
          </p:cNvPr>
          <p:cNvSpPr/>
          <p:nvPr/>
        </p:nvSpPr>
        <p:spPr>
          <a:xfrm>
            <a:off x="10730753" y="5177118"/>
            <a:ext cx="1358130" cy="13530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CryoTEMPO Land Ice logo">
            <a:extLst>
              <a:ext uri="{FF2B5EF4-FFF2-40B4-BE49-F238E27FC236}">
                <a16:creationId xmlns:a16="http://schemas.microsoft.com/office/drawing/2014/main" id="{48948F24-E336-0BA8-2054-75AE3A492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73" y="98862"/>
            <a:ext cx="1140311" cy="52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74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4343E8-C44E-5953-AAEB-B876A4AEA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04" r="33714"/>
          <a:stretch/>
        </p:blipFill>
        <p:spPr>
          <a:xfrm>
            <a:off x="-111092" y="1201604"/>
            <a:ext cx="5694928" cy="565639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61EB640-2E33-D4E2-4F0F-3863447ED785}"/>
              </a:ext>
            </a:extLst>
          </p:cNvPr>
          <p:cNvSpPr/>
          <p:nvPr/>
        </p:nvSpPr>
        <p:spPr>
          <a:xfrm>
            <a:off x="5417288" y="3242930"/>
            <a:ext cx="2052987" cy="162054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AF917B-A3B9-89FA-CE3D-2874A99D6B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61" t="20201" r="34348"/>
          <a:stretch/>
        </p:blipFill>
        <p:spPr>
          <a:xfrm>
            <a:off x="7548592" y="1124711"/>
            <a:ext cx="4514524" cy="573069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B79960F-A556-05F8-AA9C-91A7E2771687}"/>
              </a:ext>
            </a:extLst>
          </p:cNvPr>
          <p:cNvSpPr/>
          <p:nvPr/>
        </p:nvSpPr>
        <p:spPr>
          <a:xfrm>
            <a:off x="5649827" y="4980059"/>
            <a:ext cx="1920867" cy="167592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1AE4E6-D2E0-8821-21EC-D66F678B945D}"/>
              </a:ext>
            </a:extLst>
          </p:cNvPr>
          <p:cNvSpPr txBox="1"/>
          <p:nvPr/>
        </p:nvSpPr>
        <p:spPr>
          <a:xfrm>
            <a:off x="8437690" y="547669"/>
            <a:ext cx="2736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AIS CCI SEC (</a:t>
            </a:r>
            <a:r>
              <a:rPr lang="en-US" b="1" dirty="0"/>
              <a:t>using </a:t>
            </a:r>
            <a:r>
              <a:rPr lang="en-US" sz="2000" b="1" dirty="0"/>
              <a:t>ESA L2i</a:t>
            </a:r>
            <a:r>
              <a:rPr lang="en-US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172E56-F27A-872E-284C-DA05B5E2527D}"/>
              </a:ext>
            </a:extLst>
          </p:cNvPr>
          <p:cNvSpPr txBox="1"/>
          <p:nvPr/>
        </p:nvSpPr>
        <p:spPr>
          <a:xfrm>
            <a:off x="1934386" y="574986"/>
            <a:ext cx="2435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CryoTEMPO</a:t>
            </a:r>
            <a:r>
              <a:rPr lang="en-US" sz="1600" dirty="0"/>
              <a:t> Baseline-B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CB3D19-E29C-C7AC-90FA-EB50EB936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4593" y="244302"/>
            <a:ext cx="1377229" cy="1406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5BCC09-AD76-78BE-03AF-8BBD357C8E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515" t="72941" r="3668"/>
          <a:stretch/>
        </p:blipFill>
        <p:spPr>
          <a:xfrm>
            <a:off x="5730509" y="5007639"/>
            <a:ext cx="1654710" cy="15547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3F6016-37A5-A33B-1D6E-C7380CBFC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08" t="73390" r="1719"/>
          <a:stretch/>
        </p:blipFill>
        <p:spPr>
          <a:xfrm>
            <a:off x="5709953" y="3281083"/>
            <a:ext cx="1722993" cy="15510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569013D-7C9A-11E2-8164-95174F79EDC4}"/>
              </a:ext>
            </a:extLst>
          </p:cNvPr>
          <p:cNvSpPr txBox="1"/>
          <p:nvPr/>
        </p:nvSpPr>
        <p:spPr>
          <a:xfrm>
            <a:off x="2486076" y="896690"/>
            <a:ext cx="170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12456 valid bins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20B23B-8608-FF18-0C97-9CE46FCD4695}"/>
              </a:ext>
            </a:extLst>
          </p:cNvPr>
          <p:cNvSpPr txBox="1"/>
          <p:nvPr/>
        </p:nvSpPr>
        <p:spPr>
          <a:xfrm>
            <a:off x="9084117" y="878929"/>
            <a:ext cx="170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12424 valid bins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895C8AD-554A-5DB7-9F3C-237666DF7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0617" y="1826752"/>
            <a:ext cx="922343" cy="674401"/>
          </a:xfrm>
          <a:prstGeom prst="rect">
            <a:avLst/>
          </a:prstGeom>
        </p:spPr>
      </p:pic>
      <p:pic>
        <p:nvPicPr>
          <p:cNvPr id="24" name="Picture 2" descr="CryoTEMPO Land Ice logo">
            <a:extLst>
              <a:ext uri="{FF2B5EF4-FFF2-40B4-BE49-F238E27FC236}">
                <a16:creationId xmlns:a16="http://schemas.microsoft.com/office/drawing/2014/main" id="{8A5F0856-80BD-470C-50A1-A0710276A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1" y="49522"/>
            <a:ext cx="1140311" cy="52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AF56708-6EF1-A310-3FF1-4679EA263F57}"/>
              </a:ext>
            </a:extLst>
          </p:cNvPr>
          <p:cNvSpPr txBox="1"/>
          <p:nvPr/>
        </p:nvSpPr>
        <p:spPr>
          <a:xfrm>
            <a:off x="1572509" y="271522"/>
            <a:ext cx="3751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 Elevation Change (2010-2022)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4EEA52-C55E-5588-A80C-C3C9CFFE62D2}"/>
              </a:ext>
            </a:extLst>
          </p:cNvPr>
          <p:cNvSpPr txBox="1"/>
          <p:nvPr/>
        </p:nvSpPr>
        <p:spPr>
          <a:xfrm>
            <a:off x="7802815" y="260207"/>
            <a:ext cx="3751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 Elevation Change (2010-2021)</a:t>
            </a:r>
          </a:p>
        </p:txBody>
      </p:sp>
    </p:spTree>
    <p:extLst>
      <p:ext uri="{BB962C8B-B14F-4D97-AF65-F5344CB8AC3E}">
        <p14:creationId xmlns:p14="http://schemas.microsoft.com/office/powerpoint/2010/main" val="3637957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1964</Words>
  <Application>Microsoft Macintosh PowerPoint</Application>
  <PresentationFormat>Widescreen</PresentationFormat>
  <Paragraphs>319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Menlo</vt:lpstr>
      <vt:lpstr>SFMono-Regular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Muir, Alan</dc:creator>
  <cp:lastModifiedBy>Muir, Alan</cp:lastModifiedBy>
  <cp:revision>4</cp:revision>
  <dcterms:created xsi:type="dcterms:W3CDTF">2022-11-29T11:47:10Z</dcterms:created>
  <dcterms:modified xsi:type="dcterms:W3CDTF">2022-11-30T10:59:52Z</dcterms:modified>
</cp:coreProperties>
</file>