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7" r:id="rId4"/>
    <p:sldId id="258" r:id="rId5"/>
    <p:sldId id="288" r:id="rId6"/>
    <p:sldId id="289" r:id="rId7"/>
    <p:sldId id="276" r:id="rId8"/>
    <p:sldId id="285" r:id="rId9"/>
    <p:sldId id="282" r:id="rId10"/>
    <p:sldId id="281" r:id="rId11"/>
    <p:sldId id="272" r:id="rId12"/>
    <p:sldId id="270" r:id="rId13"/>
    <p:sldId id="262" r:id="rId14"/>
    <p:sldId id="266" r:id="rId15"/>
    <p:sldId id="283" r:id="rId16"/>
    <p:sldId id="269" r:id="rId17"/>
    <p:sldId id="271" r:id="rId18"/>
    <p:sldId id="286" r:id="rId19"/>
    <p:sldId id="278" r:id="rId20"/>
    <p:sldId id="280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E3035-E6AB-484D-93F4-EC47D1D09BC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206B5-6AFB-FD42-A880-480EAB74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9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~/fb2/s3a_ipf/s3a/2017/3/*.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–diff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~/fb2/s3a_thematic/s3a/2017/3/*.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~/fb2 --diff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~/fb2/s3a_ipf/s3a/2017/3/*.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~/fb2/s3a_thematic/s3a/2017/3/*.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6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~/fb2/s3a_ipf/s3a/2017/3/*.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–diff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plot_combined_freeboard.py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-f2 ~/fb2/cs2/2017/3/*.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-f1 ~/fb2/s3a_thematic/s3a/2017/3/*.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-o ~/fb2 --diff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DEF7-DF72-E449-996C-0BC67C0AC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F0473-5855-3C4E-A19C-8FE9650D9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4410F-65B0-6445-9F03-3A7EB122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25996-BFAF-FB4C-BC20-27E51696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148F8-00D8-5045-BBDA-C4204E88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7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BF34-950F-DE49-9B99-95F2ED25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FC0E3-BE33-D34D-95DC-429A17DB4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A8BFD-F4D4-9E40-AADE-4416F491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C1FA4-FDB5-D44C-B2B3-FCD9FC3D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6C312-374F-524B-8102-3F72EDAF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6025C-1B21-1548-893B-98976AACF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3E15F-4656-7F4B-A063-C2A7C9E6C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A2DAF-16B9-6C47-A0A4-F514A810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7D9D7-CFCD-624A-986A-EB7EDFFC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EBDE2-F51D-1B4D-AEEC-7410BD8D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9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270E-3392-7749-931F-29B5597D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2CA20-4D4C-7841-8426-803F9CA16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D5512-4E13-604D-A3C5-587DE29A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B78FE-EFC5-CC4D-94D2-CED7DA70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3EF65-C971-5845-814E-6DB25C8F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3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D53A-967A-0744-8D0A-123E8131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53063-F25D-A84A-A815-BE190BDDB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FE21-E05E-1845-982E-C43840D9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AAEA9-A696-6447-BDE7-57003BDD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F8F56-62EB-6545-A852-576E454E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0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0C79-646A-2B4C-A69F-5C226D7C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05301-0653-AB40-BDAB-466226D01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4287D-8299-8F47-A392-F327685DB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DEA15-F1E2-B941-B219-9E534240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E310D-DC3A-FC47-993F-CDC3FE0E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1E624-BDB4-4045-9542-77C506B7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9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C310-47A2-1B48-B04B-6308E9FA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B5A12-5EAB-6C45-86C6-46338540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78344-4873-5F47-A8F1-BFEAA95E4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F149BA-B209-F045-90F6-856D2624F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C3D8D-A2D6-334C-B3E6-0A4D85F2B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216EA-1F98-D041-BE01-6013F628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C92B6-6F7B-7A48-9091-0D231200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4BE33-1330-B04B-AB9C-A22D9C52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B574-77DD-9B46-BA60-F43B4D2F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F5DF9-B410-DA42-BED3-56847C2B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5F701-82CA-4640-AB4B-1572C184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9E987-5CBA-3D42-BB82-853A39D9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402FD-DE9A-E34D-A10F-5B5729E5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1ADCA-46EB-5048-AE8D-1AD34405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043D0-ABCD-2F45-85C7-1BB0E129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2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1DF9-EB79-A942-9F46-EB8D2024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46CC2-EA42-8C4D-BCDD-2CB1272EE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9AD5B-96F0-8F41-9786-93422D56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03A19-A214-7C40-BA5C-84E12541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6E7A6-9C36-924F-8A85-6D6B0750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2B746-864C-4544-8BB6-17F3790B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780B-399E-D847-BC49-20B87A65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AEBCF-6027-B445-BB7B-596EF12A51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9F1E2-990B-E843-A045-E2E4C1C9A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FDBE0-9811-9146-A7E0-21D84F48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EF734-A1A6-8A48-9210-2E68C38FC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67818-B747-A94F-AB46-C4B7494A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8A61D-E3B1-584B-87ED-B77375A2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0CBEC-14C0-4649-A1D6-5E809AAE1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AEEEA-B7A0-474E-9FCA-080FD468C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29F73-1018-3648-91A6-B62234C389F1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5B535-8512-0F47-82BF-7BD268072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1492-7038-7D44-A198-8B1CEC20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6AA6F-1487-9B4F-8E32-0700FD3D3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1BA2C-8C83-7E4C-A62D-197DFD0E0C3D}"/>
              </a:ext>
            </a:extLst>
          </p:cNvPr>
          <p:cNvSpPr txBox="1"/>
          <p:nvPr/>
        </p:nvSpPr>
        <p:spPr>
          <a:xfrm>
            <a:off x="2487737" y="2042701"/>
            <a:ext cx="57333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chemeClr val="bg1">
                    <a:lumMod val="50000"/>
                  </a:schemeClr>
                </a:solidFill>
              </a:rPr>
              <a:t>S3 Thematic IPF PM#4</a:t>
            </a:r>
          </a:p>
          <a:p>
            <a:endParaRPr lang="en-US" dirty="0"/>
          </a:p>
          <a:p>
            <a:r>
              <a:rPr lang="en-US" sz="4000" dirty="0"/>
              <a:t>Sea Ice Validation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A.Muir</a:t>
            </a:r>
            <a:r>
              <a:rPr lang="en-US" dirty="0"/>
              <a:t> (MSSL)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4FD5F9FB-CD2B-BB4C-8CD1-41AB927F53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8" y="113596"/>
            <a:ext cx="2059054" cy="1829714"/>
          </a:xfrm>
          <a:prstGeom prst="rect">
            <a:avLst/>
          </a:prstGeom>
        </p:spPr>
      </p:pic>
      <p:pic>
        <p:nvPicPr>
          <p:cNvPr id="1026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F1A2D95C-6762-214A-983E-3ADFCBAF0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542280"/>
            <a:ext cx="21336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AB5BA3-8F67-7340-A3A4-207668D5A91F}"/>
              </a:ext>
            </a:extLst>
          </p:cNvPr>
          <p:cNvSpPr txBox="1"/>
          <p:nvPr/>
        </p:nvSpPr>
        <p:spPr>
          <a:xfrm>
            <a:off x="6477356" y="420803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28-Sep-2021</a:t>
            </a:r>
          </a:p>
        </p:txBody>
      </p:sp>
    </p:spTree>
    <p:extLst>
      <p:ext uri="{BB962C8B-B14F-4D97-AF65-F5344CB8AC3E}">
        <p14:creationId xmlns:p14="http://schemas.microsoft.com/office/powerpoint/2010/main" val="1571288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346423" y="1635929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570089" y="5268876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3AB2E-B473-9F47-A425-A72DA6AA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654" y="7785"/>
            <a:ext cx="7318693" cy="3625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8C03F-D0A2-B643-8C8A-D8B29AC2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91" y="3400503"/>
            <a:ext cx="7180520" cy="35314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B42C8-5E12-B542-AC77-0B9B78CE378F}"/>
              </a:ext>
            </a:extLst>
          </p:cNvPr>
          <p:cNvSpPr/>
          <p:nvPr/>
        </p:nvSpPr>
        <p:spPr>
          <a:xfrm>
            <a:off x="4153359" y="264405"/>
            <a:ext cx="319489" cy="289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4DE12-E9F2-0440-B4AA-B0FA91D6092A}"/>
              </a:ext>
            </a:extLst>
          </p:cNvPr>
          <p:cNvSpPr txBox="1"/>
          <p:nvPr/>
        </p:nvSpPr>
        <p:spPr>
          <a:xfrm>
            <a:off x="5462673" y="1150146"/>
            <a:ext cx="347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Twice sampling of the leading 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26D36-3546-6C45-AA41-EEE7489BC8A6}"/>
              </a:ext>
            </a:extLst>
          </p:cNvPr>
          <p:cNvSpPr txBox="1"/>
          <p:nvPr/>
        </p:nvSpPr>
        <p:spPr>
          <a:xfrm>
            <a:off x="3346888" y="2804834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Off-nadir peaks removed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E1831-05A9-BE49-8304-D51EA5F83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211" y="2358624"/>
            <a:ext cx="2106274" cy="1845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A8595-D9B8-B847-B917-4D5A74F32907}"/>
              </a:ext>
            </a:extLst>
          </p:cNvPr>
          <p:cNvSpPr txBox="1"/>
          <p:nvPr/>
        </p:nvSpPr>
        <p:spPr>
          <a:xfrm>
            <a:off x="9919676" y="1989292"/>
            <a:ext cx="203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Arctic: Beaufort Sea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0D3146-A957-2B48-AA55-03CA1391AB77}"/>
              </a:ext>
            </a:extLst>
          </p:cNvPr>
          <p:cNvSpPr/>
          <p:nvPr/>
        </p:nvSpPr>
        <p:spPr>
          <a:xfrm>
            <a:off x="11347373" y="340050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BB8033-CC16-714D-BE2F-7AC4DB1BE8A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153359" y="3066444"/>
            <a:ext cx="0" cy="3244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6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5CEA8-3669-9044-AB3E-7E083653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11" y="1118681"/>
            <a:ext cx="5938715" cy="499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5FEF7-C2CA-2147-AC6F-3747876D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652" y="1118681"/>
            <a:ext cx="5870348" cy="4922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CAFC78-A1B9-D94D-A0D9-B5ADF496F48A}"/>
              </a:ext>
            </a:extLst>
          </p:cNvPr>
          <p:cNvSpPr txBox="1"/>
          <p:nvPr/>
        </p:nvSpPr>
        <p:spPr>
          <a:xfrm>
            <a:off x="1643100" y="6250329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</a:t>
            </a:r>
            <a:r>
              <a:rPr lang="en-US" dirty="0" err="1"/>
              <a:t>peakiness</a:t>
            </a:r>
            <a:r>
              <a:rPr lang="en-US" dirty="0"/>
              <a:t>=16.98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532E3-F262-B941-9431-76ADC557DA04}"/>
              </a:ext>
            </a:extLst>
          </p:cNvPr>
          <p:cNvSpPr txBox="1"/>
          <p:nvPr/>
        </p:nvSpPr>
        <p:spPr>
          <a:xfrm>
            <a:off x="7807124" y="6250329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</a:t>
            </a:r>
            <a:r>
              <a:rPr lang="en-US" dirty="0" err="1"/>
              <a:t>peakiness</a:t>
            </a:r>
            <a:r>
              <a:rPr lang="en-US" dirty="0"/>
              <a:t>=15.71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3654A-8C09-FE42-80B3-639E210E1E3F}"/>
              </a:ext>
            </a:extLst>
          </p:cNvPr>
          <p:cNvSpPr txBox="1"/>
          <p:nvPr/>
        </p:nvSpPr>
        <p:spPr>
          <a:xfrm>
            <a:off x="367748" y="6546715"/>
            <a:ext cx="4614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Slightly higher </a:t>
            </a:r>
            <a:r>
              <a:rPr lang="en-US" sz="1600" dirty="0" err="1"/>
              <a:t>peakiness</a:t>
            </a:r>
            <a:r>
              <a:rPr lang="en-US" sz="1600" dirty="0"/>
              <a:t> expected with ZP/Hamming </a:t>
            </a:r>
          </a:p>
        </p:txBody>
      </p:sp>
    </p:spTree>
    <p:extLst>
      <p:ext uri="{BB962C8B-B14F-4D97-AF65-F5344CB8AC3E}">
        <p14:creationId xmlns:p14="http://schemas.microsoft.com/office/powerpoint/2010/main" val="18731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CC63C-D728-9643-95A0-F9B1BF174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7" y="1040859"/>
            <a:ext cx="6005423" cy="5107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DA43E-21E3-2A46-9D24-3D6E748DD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84" y="1040858"/>
            <a:ext cx="5937916" cy="5009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9496C-EBF3-2E42-B3A3-715ACC0BD3BA}"/>
              </a:ext>
            </a:extLst>
          </p:cNvPr>
          <p:cNvSpPr txBox="1"/>
          <p:nvPr/>
        </p:nvSpPr>
        <p:spPr>
          <a:xfrm>
            <a:off x="1459149" y="6323456"/>
            <a:ext cx="153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=0.01m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E170F-4301-9345-B1FB-DC4A9720E248}"/>
              </a:ext>
            </a:extLst>
          </p:cNvPr>
          <p:cNvSpPr txBox="1"/>
          <p:nvPr/>
        </p:nvSpPr>
        <p:spPr>
          <a:xfrm>
            <a:off x="7708342" y="6323456"/>
            <a:ext cx="153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=0.04m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FF02A-AD27-A245-9DBA-F2F098E7F7E6}"/>
              </a:ext>
            </a:extLst>
          </p:cNvPr>
          <p:cNvSpPr txBox="1"/>
          <p:nvPr/>
        </p:nvSpPr>
        <p:spPr>
          <a:xfrm>
            <a:off x="4219980" y="139730"/>
            <a:ext cx="336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Interpolated SSHA between Leads</a:t>
            </a:r>
          </a:p>
        </p:txBody>
      </p:sp>
    </p:spTree>
    <p:extLst>
      <p:ext uri="{BB962C8B-B14F-4D97-AF65-F5344CB8AC3E}">
        <p14:creationId xmlns:p14="http://schemas.microsoft.com/office/powerpoint/2010/main" val="3508574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1FB66-50AE-EA44-9F52-F6A207F7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6"/>
          <a:stretch/>
        </p:blipFill>
        <p:spPr>
          <a:xfrm>
            <a:off x="253669" y="1270177"/>
            <a:ext cx="5998208" cy="492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0B926-DF9C-D548-88D4-F26E70DD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96" y="1270177"/>
            <a:ext cx="5869904" cy="4734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A407A-36E6-D045-B80A-8C122F2FD39E}"/>
              </a:ext>
            </a:extLst>
          </p:cNvPr>
          <p:cNvSpPr txBox="1"/>
          <p:nvPr/>
        </p:nvSpPr>
        <p:spPr>
          <a:xfrm>
            <a:off x="4591878" y="311285"/>
            <a:ext cx="22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Sea Ice Discrimination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699A7-4030-094D-8288-24198B626065}"/>
              </a:ext>
            </a:extLst>
          </p:cNvPr>
          <p:cNvSpPr txBox="1"/>
          <p:nvPr/>
        </p:nvSpPr>
        <p:spPr>
          <a:xfrm>
            <a:off x="573798" y="6191506"/>
            <a:ext cx="323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11% more sea ice floes classified</a:t>
            </a:r>
          </a:p>
          <a:p>
            <a:r>
              <a:rPr lang="en-US" dirty="0"/>
              <a:t>9% less unclassified waveforms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FD61A90-C2F4-904C-94A6-20065EC589D2}"/>
              </a:ext>
            </a:extLst>
          </p:cNvPr>
          <p:cNvSpPr/>
          <p:nvPr/>
        </p:nvSpPr>
        <p:spPr>
          <a:xfrm>
            <a:off x="3807568" y="6191506"/>
            <a:ext cx="99391" cy="537285"/>
          </a:xfrm>
          <a:prstGeom prst="rightBrac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A92D4-32F0-1142-9F85-7EE7F77298A5}"/>
              </a:ext>
            </a:extLst>
          </p:cNvPr>
          <p:cNvSpPr txBox="1"/>
          <p:nvPr/>
        </p:nvSpPr>
        <p:spPr>
          <a:xfrm>
            <a:off x="3910482" y="6279373"/>
            <a:ext cx="3993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Due to Hamming &amp; new discrimination tuning</a:t>
            </a:r>
          </a:p>
        </p:txBody>
      </p:sp>
    </p:spTree>
    <p:extLst>
      <p:ext uri="{BB962C8B-B14F-4D97-AF65-F5344CB8AC3E}">
        <p14:creationId xmlns:p14="http://schemas.microsoft.com/office/powerpoint/2010/main" val="288974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98906" y="927511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776866" y="932267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F9D01-30F3-6744-A329-071D9401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5" y="1834933"/>
            <a:ext cx="5418503" cy="4513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8D43E8-B86D-FB4C-9FF7-F658AAE6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139" y="1834933"/>
            <a:ext cx="5388618" cy="4513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91F62-C64B-EA40-8B5A-89104FE18C38}"/>
              </a:ext>
            </a:extLst>
          </p:cNvPr>
          <p:cNvSpPr txBox="1"/>
          <p:nvPr/>
        </p:nvSpPr>
        <p:spPr>
          <a:xfrm>
            <a:off x="4601817" y="347870"/>
            <a:ext cx="22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Sea Ice Concentration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0BFE4-7BED-1940-8E5C-8ADA07154E89}"/>
              </a:ext>
            </a:extLst>
          </p:cNvPr>
          <p:cNvSpPr/>
          <p:nvPr/>
        </p:nvSpPr>
        <p:spPr>
          <a:xfrm>
            <a:off x="4104861" y="1834933"/>
            <a:ext cx="1709530" cy="14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2B8CA-048F-B542-85BF-11127B458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t="12828" r="35566" b="8478"/>
          <a:stretch/>
        </p:blipFill>
        <p:spPr>
          <a:xfrm>
            <a:off x="2274989" y="-2"/>
            <a:ext cx="4888873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A8680-81DF-8442-B71E-A42758C6B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7" t="44039" r="50296" b="7396"/>
          <a:stretch/>
        </p:blipFill>
        <p:spPr>
          <a:xfrm>
            <a:off x="7163862" y="-1"/>
            <a:ext cx="4921045" cy="68678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BD429A-8DA0-C54B-B581-34CDC8DB5C81}"/>
              </a:ext>
            </a:extLst>
          </p:cNvPr>
          <p:cNvSpPr/>
          <p:nvPr/>
        </p:nvSpPr>
        <p:spPr>
          <a:xfrm>
            <a:off x="10815731" y="17850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C63B2-6403-764F-BE10-C615323372F5}"/>
              </a:ext>
            </a:extLst>
          </p:cNvPr>
          <p:cNvSpPr txBox="1"/>
          <p:nvPr/>
        </p:nvSpPr>
        <p:spPr>
          <a:xfrm>
            <a:off x="5137885" y="17850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EAC363-4AAD-4545-9805-3903A2C97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51" t="54933" r="68011" b="35630"/>
          <a:stretch/>
        </p:blipFill>
        <p:spPr>
          <a:xfrm>
            <a:off x="7871253" y="1692876"/>
            <a:ext cx="2458996" cy="2329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154C7-1BFD-684D-8B00-0BD3BD0383C0}"/>
              </a:ext>
            </a:extLst>
          </p:cNvPr>
          <p:cNvSpPr txBox="1"/>
          <p:nvPr/>
        </p:nvSpPr>
        <p:spPr>
          <a:xfrm>
            <a:off x="8447379" y="4139513"/>
            <a:ext cx="2862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Zero values around coastline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DD65EBB3-9B88-614E-AAB0-01093BE1155C}"/>
              </a:ext>
            </a:extLst>
          </p:cNvPr>
          <p:cNvCxnSpPr/>
          <p:nvPr/>
        </p:nvCxnSpPr>
        <p:spPr>
          <a:xfrm rot="16200000" flipH="1">
            <a:off x="9133390" y="2942653"/>
            <a:ext cx="1465887" cy="9278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FC0A39-B9A8-5847-BBAC-2BC224B8A549}"/>
              </a:ext>
            </a:extLst>
          </p:cNvPr>
          <p:cNvSpPr txBox="1"/>
          <p:nvPr/>
        </p:nvSpPr>
        <p:spPr>
          <a:xfrm>
            <a:off x="231969" y="363171"/>
            <a:ext cx="153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Sea Ice</a:t>
            </a:r>
          </a:p>
          <a:p>
            <a:r>
              <a:rPr lang="en-US" b="1" dirty="0"/>
              <a:t>Concentration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13A1D-414D-DB40-B93F-88A2142E4622}"/>
              </a:ext>
            </a:extLst>
          </p:cNvPr>
          <p:cNvSpPr txBox="1"/>
          <p:nvPr/>
        </p:nvSpPr>
        <p:spPr>
          <a:xfrm>
            <a:off x="107093" y="1530347"/>
            <a:ext cx="2168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Expected </a:t>
            </a:r>
            <a:r>
              <a:rPr lang="en-US" sz="1600" dirty="0" err="1"/>
              <a:t>behaviour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in Thematic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13B75-EC3C-8243-98A7-90C860DB1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251" y="1692875"/>
            <a:ext cx="1916229" cy="19504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3123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39D0E-81A0-9642-8ED5-9BB384B2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4" y="1031132"/>
            <a:ext cx="5918100" cy="4961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1B7BF-C4E2-D14A-927D-676A9550623C}"/>
              </a:ext>
            </a:extLst>
          </p:cNvPr>
          <p:cNvSpPr txBox="1"/>
          <p:nvPr/>
        </p:nvSpPr>
        <p:spPr>
          <a:xfrm>
            <a:off x="7772400" y="25486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D8593-6937-1A45-A1CD-FD0287EA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82" y="1031132"/>
            <a:ext cx="5717435" cy="4854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581568-EB9D-1C4A-8F26-78AD2D763094}"/>
              </a:ext>
            </a:extLst>
          </p:cNvPr>
          <p:cNvSpPr txBox="1"/>
          <p:nvPr/>
        </p:nvSpPr>
        <p:spPr>
          <a:xfrm>
            <a:off x="5040590" y="311285"/>
            <a:ext cx="115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Freeboard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E9C19-334A-2245-AFF9-311B1E6CB468}"/>
              </a:ext>
            </a:extLst>
          </p:cNvPr>
          <p:cNvSpPr txBox="1"/>
          <p:nvPr/>
        </p:nvSpPr>
        <p:spPr>
          <a:xfrm>
            <a:off x="746234" y="6223549"/>
            <a:ext cx="31783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freeboard measurements: </a:t>
            </a:r>
            <a:r>
              <a:rPr lang="en-GB" sz="1200" dirty="0"/>
              <a:t>1286206</a:t>
            </a:r>
          </a:p>
          <a:p>
            <a:r>
              <a:rPr lang="en-GB" sz="1400" dirty="0"/>
              <a:t>250715 more measurements (24% more)</a:t>
            </a:r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B1047-3D48-5549-950D-3CA6022BC9FA}"/>
              </a:ext>
            </a:extLst>
          </p:cNvPr>
          <p:cNvSpPr txBox="1"/>
          <p:nvPr/>
        </p:nvSpPr>
        <p:spPr>
          <a:xfrm>
            <a:off x="6869850" y="6186523"/>
            <a:ext cx="3110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freeboard measurements: </a:t>
            </a:r>
            <a:r>
              <a:rPr lang="en-GB" sz="1200" dirty="0"/>
              <a:t>1035491</a:t>
            </a:r>
          </a:p>
          <a:p>
            <a:endParaRPr lang="en-GB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2039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048294" y="796642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9157535" y="796642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A02AF-6D69-224A-88BE-250EBFDA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47" y="4541994"/>
            <a:ext cx="2890932" cy="2185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0FDE8-5FE4-8945-962B-2B74FC72C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98" y="4541995"/>
            <a:ext cx="2903935" cy="2185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D7FA8-BA6E-9244-9B57-C81F55C37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898" y="1358772"/>
            <a:ext cx="3535228" cy="3006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DDED7-7AFA-A047-B8B7-2C07CFC0F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2" y="1342468"/>
            <a:ext cx="3535229" cy="3023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ADF444-28F4-1B4C-99B6-4BA0DB1ED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058" y="1416534"/>
            <a:ext cx="3554203" cy="3023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F09870-0010-5948-8671-17FAF16FE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15" y="4541994"/>
            <a:ext cx="2827164" cy="21851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9C3B39-3EAE-CE4E-80EB-A3F9A918A9B5}"/>
              </a:ext>
            </a:extLst>
          </p:cNvPr>
          <p:cNvSpPr/>
          <p:nvPr/>
        </p:nvSpPr>
        <p:spPr>
          <a:xfrm>
            <a:off x="5270588" y="796642"/>
            <a:ext cx="158088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CS2 Baseline-D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CB13D8-4D61-E944-8DF2-98390A99C356}"/>
              </a:ext>
            </a:extLst>
          </p:cNvPr>
          <p:cNvSpPr/>
          <p:nvPr/>
        </p:nvSpPr>
        <p:spPr>
          <a:xfrm>
            <a:off x="3624924" y="130867"/>
            <a:ext cx="450944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25km Gridded Arctic Freeboard (March 2017):</a:t>
            </a:r>
          </a:p>
        </p:txBody>
      </p:sp>
    </p:spTree>
    <p:extLst>
      <p:ext uri="{BB962C8B-B14F-4D97-AF65-F5344CB8AC3E}">
        <p14:creationId xmlns:p14="http://schemas.microsoft.com/office/powerpoint/2010/main" val="358434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BE8A4-0C56-1446-BCCE-09376645A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48"/>
          <a:stretch/>
        </p:blipFill>
        <p:spPr>
          <a:xfrm>
            <a:off x="280537" y="97659"/>
            <a:ext cx="5553731" cy="6662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AB699-D121-2F45-8918-CA1C4AB9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940" b="819"/>
          <a:stretch/>
        </p:blipFill>
        <p:spPr>
          <a:xfrm>
            <a:off x="6776246" y="174065"/>
            <a:ext cx="5415754" cy="6509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E8E253-77CB-F34B-B1B4-922EB00D9001}"/>
              </a:ext>
            </a:extLst>
          </p:cNvPr>
          <p:cNvSpPr/>
          <p:nvPr/>
        </p:nvSpPr>
        <p:spPr>
          <a:xfrm>
            <a:off x="5357191" y="6192078"/>
            <a:ext cx="685800" cy="56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D6BFB-BDEA-4C40-95CB-7DA7479ADD12}"/>
              </a:ext>
            </a:extLst>
          </p:cNvPr>
          <p:cNvSpPr/>
          <p:nvPr/>
        </p:nvSpPr>
        <p:spPr>
          <a:xfrm>
            <a:off x="11731487" y="6192078"/>
            <a:ext cx="606287" cy="56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E67E3B-1053-CE48-BEAB-B535B847AE61}"/>
              </a:ext>
            </a:extLst>
          </p:cNvPr>
          <p:cNvSpPr/>
          <p:nvPr/>
        </p:nvSpPr>
        <p:spPr>
          <a:xfrm>
            <a:off x="5346129" y="6282058"/>
            <a:ext cx="685800" cy="228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A37D62-3744-6843-A4C1-28983EAB2E1C}"/>
              </a:ext>
            </a:extLst>
          </p:cNvPr>
          <p:cNvSpPr/>
          <p:nvPr/>
        </p:nvSpPr>
        <p:spPr>
          <a:xfrm>
            <a:off x="3222468" y="97659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A4C634-7F87-8248-855F-8B5CEBDEB6DF}"/>
              </a:ext>
            </a:extLst>
          </p:cNvPr>
          <p:cNvSpPr/>
          <p:nvPr/>
        </p:nvSpPr>
        <p:spPr>
          <a:xfrm>
            <a:off x="9735911" y="232703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1E4AF-4120-AA4F-A096-36FC16383E19}"/>
              </a:ext>
            </a:extLst>
          </p:cNvPr>
          <p:cNvSpPr/>
          <p:nvPr/>
        </p:nvSpPr>
        <p:spPr>
          <a:xfrm>
            <a:off x="280537" y="806650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D8B222-40E2-B84E-AD9A-37DF6B3A5E90}"/>
              </a:ext>
            </a:extLst>
          </p:cNvPr>
          <p:cNvSpPr/>
          <p:nvPr/>
        </p:nvSpPr>
        <p:spPr>
          <a:xfrm>
            <a:off x="6436120" y="862181"/>
            <a:ext cx="1737158" cy="2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1E3B-203D-8245-9F74-4B45B1506AA4}"/>
              </a:ext>
            </a:extLst>
          </p:cNvPr>
          <p:cNvSpPr txBox="1"/>
          <p:nvPr/>
        </p:nvSpPr>
        <p:spPr>
          <a:xfrm>
            <a:off x="407505" y="1092513"/>
            <a:ext cx="6315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T-IPF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7FF37-D3F8-8C45-BE5E-8AE0FFBBCB4D}"/>
              </a:ext>
            </a:extLst>
          </p:cNvPr>
          <p:cNvSpPr txBox="1"/>
          <p:nvPr/>
        </p:nvSpPr>
        <p:spPr>
          <a:xfrm>
            <a:off x="6842070" y="1092513"/>
            <a:ext cx="92845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IPF 6.18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5FC17-895A-414D-90EC-2B457B7D364C}"/>
              </a:ext>
            </a:extLst>
          </p:cNvPr>
          <p:cNvSpPr txBox="1"/>
          <p:nvPr/>
        </p:nvSpPr>
        <p:spPr>
          <a:xfrm>
            <a:off x="4069543" y="28159"/>
            <a:ext cx="372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Freeboard Differences to CS2</a:t>
            </a:r>
          </a:p>
        </p:txBody>
      </p:sp>
    </p:spTree>
    <p:extLst>
      <p:ext uri="{BB962C8B-B14F-4D97-AF65-F5344CB8AC3E}">
        <p14:creationId xmlns:p14="http://schemas.microsoft.com/office/powerpoint/2010/main" val="527290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CD23F-297F-A34B-B4C1-1F06BA93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8652"/>
            <a:ext cx="5627236" cy="43211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1CEFDD-50C1-CD4C-9F0E-FDAE6F4148B6}"/>
              </a:ext>
            </a:extLst>
          </p:cNvPr>
          <p:cNvSpPr/>
          <p:nvPr/>
        </p:nvSpPr>
        <p:spPr>
          <a:xfrm>
            <a:off x="3869655" y="455982"/>
            <a:ext cx="517955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Histogram of Gridded Arctic Freeboard (March 2017):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AF3E1-3911-814B-90E8-051774C85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5" y="1170372"/>
            <a:ext cx="5597745" cy="45293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F5991-FDF7-F441-825B-D62623F08014}"/>
              </a:ext>
            </a:extLst>
          </p:cNvPr>
          <p:cNvSpPr/>
          <p:nvPr/>
        </p:nvSpPr>
        <p:spPr>
          <a:xfrm>
            <a:off x="8576514" y="1170372"/>
            <a:ext cx="15007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CS2 , IPF_6.18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B7288-58D3-0E45-B5E1-207D8ECCFB95}"/>
              </a:ext>
            </a:extLst>
          </p:cNvPr>
          <p:cNvSpPr/>
          <p:nvPr/>
        </p:nvSpPr>
        <p:spPr>
          <a:xfrm>
            <a:off x="2546761" y="1040264"/>
            <a:ext cx="22536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CS2 , S3 Thematic TDS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FDDA0-7326-E048-B6F3-9480009E0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153" y="5699760"/>
            <a:ext cx="1188878" cy="1016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48D50-47F5-1A49-9753-31813F52F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590" y="5699761"/>
            <a:ext cx="1195257" cy="1016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81B91-830B-864D-B079-A508A1EE8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825" y="5686071"/>
            <a:ext cx="1211419" cy="1030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828B11-F753-9D41-B352-F97F88D55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641" y="5699761"/>
            <a:ext cx="1195257" cy="10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1B6DAA-A1FD-CA4D-9552-44792FF1B28D}"/>
              </a:ext>
            </a:extLst>
          </p:cNvPr>
          <p:cNvSpPr txBox="1"/>
          <p:nvPr/>
        </p:nvSpPr>
        <p:spPr>
          <a:xfrm>
            <a:off x="1549306" y="797510"/>
            <a:ext cx="909338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Validation of:</a:t>
            </a:r>
          </a:p>
          <a:p>
            <a:endParaRPr lang="en-US" sz="2800" dirty="0"/>
          </a:p>
          <a:p>
            <a:r>
              <a:rPr lang="en-US" sz="2800" u="sng" dirty="0"/>
              <a:t>Sea Ice Thematic IPF TDS</a:t>
            </a:r>
            <a:r>
              <a:rPr lang="en-US" sz="2800" dirty="0"/>
              <a:t> (version 2)</a:t>
            </a:r>
          </a:p>
          <a:p>
            <a:endParaRPr lang="en-US" sz="2800" dirty="0"/>
          </a:p>
          <a:p>
            <a:r>
              <a:rPr lang="en-US" sz="2800" dirty="0"/>
              <a:t>Availability : from CLS on 7</a:t>
            </a:r>
            <a:r>
              <a:rPr lang="en-US" sz="2800" baseline="30000" dirty="0"/>
              <a:t>th</a:t>
            </a:r>
            <a:r>
              <a:rPr lang="en-US" sz="2800" dirty="0"/>
              <a:t> Sep 2021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T-IPF Sea Ice TDS : cycle 15/16 : 04-Mar-2017 -&gt; 30-Mar-2017</a:t>
            </a:r>
          </a:p>
          <a:p>
            <a:endParaRPr lang="en-US" sz="2800" dirty="0"/>
          </a:p>
          <a:p>
            <a:r>
              <a:rPr lang="en-US" sz="2800" dirty="0"/>
              <a:t>Also provided:</a:t>
            </a:r>
          </a:p>
          <a:p>
            <a:endParaRPr lang="en-US" sz="2800" dirty="0"/>
          </a:p>
          <a:p>
            <a:r>
              <a:rPr lang="en-US" sz="2800" b="1" u="sng" dirty="0"/>
              <a:t>IPF 6.18 </a:t>
            </a:r>
            <a:r>
              <a:rPr lang="en-US" sz="2800" u="sng" dirty="0"/>
              <a:t>reference TDS:</a:t>
            </a:r>
            <a:r>
              <a:rPr lang="en-US" sz="2800" dirty="0"/>
              <a:t> for same period.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73DF41F4-E134-AA45-A1EF-5419854426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61" y="133666"/>
            <a:ext cx="1248033" cy="1109026"/>
          </a:xfrm>
          <a:prstGeom prst="rect">
            <a:avLst/>
          </a:prstGeom>
        </p:spPr>
      </p:pic>
      <p:pic>
        <p:nvPicPr>
          <p:cNvPr id="6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B2C85B67-ECFA-3B4D-80CF-DF9DF1E1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594" y="5542280"/>
            <a:ext cx="21336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2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1CEFDD-50C1-CD4C-9F0E-FDAE6F4148B6}"/>
              </a:ext>
            </a:extLst>
          </p:cNvPr>
          <p:cNvSpPr/>
          <p:nvPr/>
        </p:nvSpPr>
        <p:spPr>
          <a:xfrm>
            <a:off x="6153855" y="312208"/>
            <a:ext cx="25523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Gridded Arctic Freeboard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66B39-C0F8-184E-A792-98EBE9E9415D}"/>
              </a:ext>
            </a:extLst>
          </p:cNvPr>
          <p:cNvSpPr/>
          <p:nvPr/>
        </p:nvSpPr>
        <p:spPr>
          <a:xfrm>
            <a:off x="6096000" y="1571453"/>
            <a:ext cx="25854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(S3A Thematic TDS – CS2)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02CCC-3757-0D40-AD5F-B67929B59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56" y="3244298"/>
            <a:ext cx="4708544" cy="3556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8D70E-4C68-1242-8E33-1CD288A1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986" y="0"/>
            <a:ext cx="4454998" cy="35122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9D87C3-5964-2342-967C-59360E0B6BFA}"/>
              </a:ext>
            </a:extLst>
          </p:cNvPr>
          <p:cNvSpPr/>
          <p:nvPr/>
        </p:nvSpPr>
        <p:spPr>
          <a:xfrm>
            <a:off x="6068260" y="4075595"/>
            <a:ext cx="2108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(S3A IPF_6.18 – CS2)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46B57F-2A91-4B41-9344-46463E289C32}"/>
              </a:ext>
            </a:extLst>
          </p:cNvPr>
          <p:cNvCxnSpPr>
            <a:cxnSpLocks/>
          </p:cNvCxnSpPr>
          <p:nvPr/>
        </p:nvCxnSpPr>
        <p:spPr>
          <a:xfrm flipV="1">
            <a:off x="3865194" y="193228"/>
            <a:ext cx="0" cy="6238686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0D9808-6DB1-E343-A3B6-A84C1C387288}"/>
              </a:ext>
            </a:extLst>
          </p:cNvPr>
          <p:cNvSpPr txBox="1"/>
          <p:nvPr/>
        </p:nvSpPr>
        <p:spPr>
          <a:xfrm>
            <a:off x="6118705" y="800519"/>
            <a:ext cx="5924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Differences to CryoSat-2</a:t>
            </a:r>
            <a:r>
              <a:rPr lang="en-US" b="1" dirty="0"/>
              <a:t>: </a:t>
            </a:r>
            <a:r>
              <a:rPr lang="en-US" dirty="0"/>
              <a:t>Mar 2017, Arctic (below 81.35N)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F4855E-29D0-7A45-8AA8-6B087CBAC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46" y="4714756"/>
            <a:ext cx="2141680" cy="1821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3A8A1-3878-BC41-9A74-12C8D3937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844" y="2008458"/>
            <a:ext cx="2101827" cy="1797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E87F6C-0618-364E-BC1D-C68A13B05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957" y="2008459"/>
            <a:ext cx="2113106" cy="1797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09CDEE-D778-DB4C-A2FF-8F1B99529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957" y="4613593"/>
            <a:ext cx="2113106" cy="17973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45201E-1A16-664E-BEEF-F17543ABF148}"/>
              </a:ext>
            </a:extLst>
          </p:cNvPr>
          <p:cNvSpPr txBox="1"/>
          <p:nvPr/>
        </p:nvSpPr>
        <p:spPr>
          <a:xfrm>
            <a:off x="8578621" y="272244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7E74B-8093-6C48-BBC5-A0D63FCA2924}"/>
              </a:ext>
            </a:extLst>
          </p:cNvPr>
          <p:cNvSpPr txBox="1"/>
          <p:nvPr/>
        </p:nvSpPr>
        <p:spPr>
          <a:xfrm>
            <a:off x="8578621" y="544426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5092E3-9217-FD45-9FD9-35819B22E312}"/>
              </a:ext>
            </a:extLst>
          </p:cNvPr>
          <p:cNvSpPr txBox="1"/>
          <p:nvPr/>
        </p:nvSpPr>
        <p:spPr>
          <a:xfrm>
            <a:off x="159982" y="1639126"/>
            <a:ext cx="13133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-1.8cm </a:t>
            </a:r>
            <a:br>
              <a:rPr lang="en-US" dirty="0"/>
            </a:br>
            <a:r>
              <a:rPr lang="en-US" dirty="0"/>
              <a:t>mean diff</a:t>
            </a:r>
          </a:p>
          <a:p>
            <a:r>
              <a:rPr lang="en-US" dirty="0"/>
              <a:t>6.9cm </a:t>
            </a:r>
            <a:r>
              <a:rPr lang="en-US" dirty="0" err="1"/>
              <a:t>stdev</a:t>
            </a:r>
            <a:endParaRPr lang="en-US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951E53-1AA4-D34A-9229-391C12C181FA}"/>
              </a:ext>
            </a:extLst>
          </p:cNvPr>
          <p:cNvSpPr txBox="1"/>
          <p:nvPr/>
        </p:nvSpPr>
        <p:spPr>
          <a:xfrm>
            <a:off x="238345" y="4849543"/>
            <a:ext cx="1430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+6.2cm </a:t>
            </a:r>
            <a:br>
              <a:rPr lang="en-US" dirty="0"/>
            </a:br>
            <a:r>
              <a:rPr lang="en-US" dirty="0"/>
              <a:t>mean diff</a:t>
            </a:r>
          </a:p>
          <a:p>
            <a:r>
              <a:rPr lang="en-US" dirty="0"/>
              <a:t>12.8cm </a:t>
            </a:r>
            <a:r>
              <a:rPr lang="en-US" dirty="0" err="1"/>
              <a:t>stdev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60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167820-FE81-3646-B397-00128C06C1D9}"/>
              </a:ext>
            </a:extLst>
          </p:cNvPr>
          <p:cNvSpPr txBox="1"/>
          <p:nvPr/>
        </p:nvSpPr>
        <p:spPr>
          <a:xfrm>
            <a:off x="1013791" y="685800"/>
            <a:ext cx="4704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T-IPF Sea Ice Study Conclusions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6D1D6070-3A0A-884F-A0EF-7A55226E51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3" y="5624280"/>
            <a:ext cx="1388356" cy="1233719"/>
          </a:xfrm>
          <a:prstGeom prst="rect">
            <a:avLst/>
          </a:prstGeom>
        </p:spPr>
      </p:pic>
      <p:pic>
        <p:nvPicPr>
          <p:cNvPr id="7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70867905-20A5-B34A-A0FD-171B656D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583279"/>
            <a:ext cx="21336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15464-2046-9A4E-A617-DEC749B32195}"/>
              </a:ext>
            </a:extLst>
          </p:cNvPr>
          <p:cNvSpPr txBox="1"/>
          <p:nvPr/>
        </p:nvSpPr>
        <p:spPr>
          <a:xfrm>
            <a:off x="1182757" y="1669774"/>
            <a:ext cx="1072229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Expected performance found with T-IPF 1-month TDS over sea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T-IPF maybe not processed equator to equator.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Hamming/Zero Padding appears to be applied.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done against same data from IPF 6.18 : would be better to use IPF 6.19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Missing </a:t>
            </a:r>
            <a:r>
              <a:rPr lang="en-US" dirty="0" err="1"/>
              <a:t>Iono</a:t>
            </a:r>
            <a:r>
              <a:rPr lang="en-US" dirty="0"/>
              <a:t> corrections are handled differently in T-IPF and IPF-6.18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classification of echoes (9% less unclassified)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concentration calculated correctly around coastline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24% more freeboard measurements in T-IPF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correspondence with </a:t>
            </a:r>
            <a:r>
              <a:rPr lang="en-US" dirty="0" err="1"/>
              <a:t>CryoSat</a:t>
            </a:r>
            <a:r>
              <a:rPr lang="en-US" dirty="0"/>
              <a:t> freeboard histogram for T-IPF (&lt;2cm bias)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tuning of </a:t>
            </a:r>
            <a:r>
              <a:rPr lang="en-US" dirty="0" err="1"/>
              <a:t>retracker</a:t>
            </a:r>
            <a:r>
              <a:rPr lang="en-US" dirty="0"/>
              <a:t> bias, and discrimination parameters with whole Arctic winter and summer season </a:t>
            </a:r>
            <a:br>
              <a:rPr lang="en-US" dirty="0"/>
            </a:br>
            <a:r>
              <a:rPr lang="en-US" dirty="0"/>
              <a:t>of T-IPF data required to reduce bias to CryoSat-2 further.</a:t>
            </a:r>
          </a:p>
        </p:txBody>
      </p:sp>
    </p:spTree>
    <p:extLst>
      <p:ext uri="{BB962C8B-B14F-4D97-AF65-F5344CB8AC3E}">
        <p14:creationId xmlns:p14="http://schemas.microsoft.com/office/powerpoint/2010/main" val="359091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2A449-67EE-4042-B1D1-41B78B2148C2}"/>
              </a:ext>
            </a:extLst>
          </p:cNvPr>
          <p:cNvSpPr txBox="1"/>
          <p:nvPr/>
        </p:nvSpPr>
        <p:spPr>
          <a:xfrm>
            <a:off x="1043608" y="460071"/>
            <a:ext cx="656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Changes in S3__SR_2_CON_AX Thresholds used in  T-IPF for Sea 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2C22F-2D71-3E48-A52F-CE0B49BFEAF8}"/>
              </a:ext>
            </a:extLst>
          </p:cNvPr>
          <p:cNvSpPr txBox="1"/>
          <p:nvPr/>
        </p:nvSpPr>
        <p:spPr>
          <a:xfrm>
            <a:off x="1133060" y="1470991"/>
            <a:ext cx="22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Discrimination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EB3158F-DE8C-4A41-846A-B14F49CDB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787475"/>
              </p:ext>
            </p:extLst>
          </p:nvPr>
        </p:nvGraphicFramePr>
        <p:xfrm>
          <a:off x="1133060" y="2023481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0361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810665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48803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T-IPF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56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ALT_MAN_WAV_02:</a:t>
                      </a:r>
                      <a:br>
                        <a:rPr lang="en-US" dirty="0"/>
                      </a:br>
                      <a:r>
                        <a:rPr lang="en-US" dirty="0" err="1"/>
                        <a:t>peakiness_high_ths_ice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38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Peakiness_low_ths_lead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71588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847B4EF-A06C-B040-9442-ECCE698681AC}"/>
              </a:ext>
            </a:extLst>
          </p:cNvPr>
          <p:cNvSpPr txBox="1"/>
          <p:nvPr/>
        </p:nvSpPr>
        <p:spPr>
          <a:xfrm>
            <a:off x="1151943" y="3856383"/>
            <a:ext cx="221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</a:t>
            </a:r>
            <a:r>
              <a:rPr lang="en-US" dirty="0" err="1"/>
              <a:t>Retracker</a:t>
            </a:r>
            <a:r>
              <a:rPr lang="en-US" dirty="0"/>
              <a:t> Bias</a:t>
            </a: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47BC9B1-2248-7C4C-9760-B48058B3D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39936"/>
              </p:ext>
            </p:extLst>
          </p:nvPr>
        </p:nvGraphicFramePr>
        <p:xfrm>
          <a:off x="1151943" y="4433225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0361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810665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48803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T-IPF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56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ALT_RET_ICE_06:</a:t>
                      </a:r>
                      <a:br>
                        <a:rPr lang="en-US" dirty="0"/>
                      </a:br>
                      <a:r>
                        <a:rPr lang="en-US" dirty="0" err="1"/>
                        <a:t>diffuse_bias_c</a:t>
                      </a:r>
                      <a:r>
                        <a:rPr lang="en-US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3876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7F7D487-B941-E942-A32F-FBA22C27A4ED}"/>
              </a:ext>
            </a:extLst>
          </p:cNvPr>
          <p:cNvSpPr txBox="1"/>
          <p:nvPr/>
        </p:nvSpPr>
        <p:spPr>
          <a:xfrm>
            <a:off x="1151943" y="6028597"/>
            <a:ext cx="951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Based on tuning studies from IPF data (will need repeating with T-IPF once enough data is available)</a:t>
            </a:r>
          </a:p>
        </p:txBody>
      </p:sp>
    </p:spTree>
    <p:extLst>
      <p:ext uri="{BB962C8B-B14F-4D97-AF65-F5344CB8AC3E}">
        <p14:creationId xmlns:p14="http://schemas.microsoft.com/office/powerpoint/2010/main" val="375478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5CADBE-F976-C94C-BA9D-744D24AE5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05" y="1019418"/>
            <a:ext cx="5163239" cy="5293953"/>
          </a:xfrm>
          <a:prstGeom prst="rect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73DF41F4-E134-AA45-A1EF-5419854426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61" y="133666"/>
            <a:ext cx="1248033" cy="1109026"/>
          </a:xfrm>
          <a:prstGeom prst="rect">
            <a:avLst/>
          </a:prstGeom>
        </p:spPr>
      </p:pic>
      <p:pic>
        <p:nvPicPr>
          <p:cNvPr id="6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B2C85B67-ECFA-3B4D-80CF-DF9DF1E1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064" y="6151836"/>
            <a:ext cx="1145130" cy="70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69C15-CB46-F74E-B74E-F77FE440229E}"/>
              </a:ext>
            </a:extLst>
          </p:cNvPr>
          <p:cNvSpPr txBox="1"/>
          <p:nvPr/>
        </p:nvSpPr>
        <p:spPr>
          <a:xfrm>
            <a:off x="1204623" y="351041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7314A7-6729-544F-A4CD-7D3491521B58}"/>
              </a:ext>
            </a:extLst>
          </p:cNvPr>
          <p:cNvSpPr/>
          <p:nvPr/>
        </p:nvSpPr>
        <p:spPr>
          <a:xfrm>
            <a:off x="8170590" y="351041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72781D-D840-B345-B26A-E33F50ADD94D}"/>
              </a:ext>
            </a:extLst>
          </p:cNvPr>
          <p:cNvSpPr/>
          <p:nvPr/>
        </p:nvSpPr>
        <p:spPr>
          <a:xfrm>
            <a:off x="4691270" y="4442791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12BD97-234F-7743-825F-74C73A960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48" y="977374"/>
            <a:ext cx="5278204" cy="5378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5AF9AA-6B41-5447-98F4-12E9FA2CB812}"/>
              </a:ext>
            </a:extLst>
          </p:cNvPr>
          <p:cNvSpPr txBox="1"/>
          <p:nvPr/>
        </p:nvSpPr>
        <p:spPr>
          <a:xfrm>
            <a:off x="4649118" y="385590"/>
            <a:ext cx="21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Area Coverage/Mode</a:t>
            </a:r>
          </a:p>
        </p:txBody>
      </p:sp>
    </p:spTree>
    <p:extLst>
      <p:ext uri="{BB962C8B-B14F-4D97-AF65-F5344CB8AC3E}">
        <p14:creationId xmlns:p14="http://schemas.microsoft.com/office/powerpoint/2010/main" val="93047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C69C15-CB46-F74E-B74E-F77FE440229E}"/>
              </a:ext>
            </a:extLst>
          </p:cNvPr>
          <p:cNvSpPr txBox="1"/>
          <p:nvPr/>
        </p:nvSpPr>
        <p:spPr>
          <a:xfrm>
            <a:off x="1204623" y="351041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7314A7-6729-544F-A4CD-7D3491521B58}"/>
              </a:ext>
            </a:extLst>
          </p:cNvPr>
          <p:cNvSpPr/>
          <p:nvPr/>
        </p:nvSpPr>
        <p:spPr>
          <a:xfrm>
            <a:off x="8170590" y="351041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72781D-D840-B345-B26A-E33F50ADD94D}"/>
              </a:ext>
            </a:extLst>
          </p:cNvPr>
          <p:cNvSpPr/>
          <p:nvPr/>
        </p:nvSpPr>
        <p:spPr>
          <a:xfrm>
            <a:off x="4691270" y="4442791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F9AA-6B41-5447-98F4-12E9FA2CB812}"/>
              </a:ext>
            </a:extLst>
          </p:cNvPr>
          <p:cNvSpPr txBox="1"/>
          <p:nvPr/>
        </p:nvSpPr>
        <p:spPr>
          <a:xfrm>
            <a:off x="4649118" y="385590"/>
            <a:ext cx="21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Area Coverage/Mode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8504C-3F84-8F4F-8A34-48EB4922C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6" y="1094858"/>
            <a:ext cx="6406662" cy="5362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F42F6-2B96-DB44-8E2B-A5C3FEBC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17" y="1242692"/>
            <a:ext cx="6227461" cy="52142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3E043B-3621-D643-83D1-B879AA45853E}"/>
              </a:ext>
            </a:extLst>
          </p:cNvPr>
          <p:cNvSpPr/>
          <p:nvPr/>
        </p:nvSpPr>
        <p:spPr>
          <a:xfrm>
            <a:off x="5298448" y="4585168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E4CA8-FBAE-2745-B294-86E264FAC7A6}"/>
              </a:ext>
            </a:extLst>
          </p:cNvPr>
          <p:cNvSpPr/>
          <p:nvPr/>
        </p:nvSpPr>
        <p:spPr>
          <a:xfrm>
            <a:off x="11338514" y="4622145"/>
            <a:ext cx="1540565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A9605-9B15-CC48-BE72-CD368B60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91" y="0"/>
            <a:ext cx="76151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FE51DC-BE27-E844-B202-996E8AA2466F}"/>
              </a:ext>
            </a:extLst>
          </p:cNvPr>
          <p:cNvSpPr txBox="1"/>
          <p:nvPr/>
        </p:nvSpPr>
        <p:spPr>
          <a:xfrm>
            <a:off x="989616" y="2828085"/>
            <a:ext cx="31144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T-IPF not processed </a:t>
            </a:r>
          </a:p>
          <a:p>
            <a:r>
              <a:rPr lang="en-US" sz="2800" dirty="0"/>
              <a:t>Equator to Equator?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4D3E6-1309-9A41-9476-7733C84980B2}"/>
              </a:ext>
            </a:extLst>
          </p:cNvPr>
          <p:cNvSpPr txBox="1"/>
          <p:nvPr/>
        </p:nvSpPr>
        <p:spPr>
          <a:xfrm rot="1225128">
            <a:off x="9919253" y="3236212"/>
            <a:ext cx="966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 L2 product</a:t>
            </a:r>
          </a:p>
        </p:txBody>
      </p:sp>
    </p:spTree>
    <p:extLst>
      <p:ext uri="{BB962C8B-B14F-4D97-AF65-F5344CB8AC3E}">
        <p14:creationId xmlns:p14="http://schemas.microsoft.com/office/powerpoint/2010/main" val="21786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1459149" y="311285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8425116" y="311285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4F949-C5FE-A849-93E3-1031AD0F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5" y="1057420"/>
            <a:ext cx="6885455" cy="5489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2FC12-3896-9C44-B8B1-ADB26A26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20" y="1287185"/>
            <a:ext cx="6533980" cy="5259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49440-9601-FA40-BCAB-54F9F1F3E5D8}"/>
              </a:ext>
            </a:extLst>
          </p:cNvPr>
          <p:cNvSpPr txBox="1"/>
          <p:nvPr/>
        </p:nvSpPr>
        <p:spPr>
          <a:xfrm>
            <a:off x="4452730" y="397565"/>
            <a:ext cx="272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Missing corrections in both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47A54-DABA-124F-993A-BDE19C2BE589}"/>
              </a:ext>
            </a:extLst>
          </p:cNvPr>
          <p:cNvSpPr txBox="1"/>
          <p:nvPr/>
        </p:nvSpPr>
        <p:spPr>
          <a:xfrm>
            <a:off x="1459149" y="6362049"/>
            <a:ext cx="19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 missing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D87E1-447A-CC4B-A6AF-CC59F7799496}"/>
              </a:ext>
            </a:extLst>
          </p:cNvPr>
          <p:cNvSpPr txBox="1"/>
          <p:nvPr/>
        </p:nvSpPr>
        <p:spPr>
          <a:xfrm>
            <a:off x="7109190" y="6362049"/>
            <a:ext cx="19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 missing</a:t>
            </a:r>
          </a:p>
        </p:txBody>
      </p:sp>
    </p:spTree>
    <p:extLst>
      <p:ext uri="{BB962C8B-B14F-4D97-AF65-F5344CB8AC3E}">
        <p14:creationId xmlns:p14="http://schemas.microsoft.com/office/powerpoint/2010/main" val="157258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30AEC-9483-C54D-8F32-B293F8BCA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62"/>
          <a:stretch/>
        </p:blipFill>
        <p:spPr>
          <a:xfrm>
            <a:off x="2005393" y="666362"/>
            <a:ext cx="4880893" cy="6264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5AAC3-90BB-C442-A55D-3EB12FC3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44" y="593123"/>
            <a:ext cx="4969428" cy="6264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3D009-C6AE-D943-89B0-BA2A2BF4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81" y="49426"/>
            <a:ext cx="2768726" cy="69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53134-1581-084D-85CA-0732D3707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5"/>
            <a:ext cx="2033594" cy="1737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C20A9-4196-6D45-B965-7A66A7DC1865}"/>
              </a:ext>
            </a:extLst>
          </p:cNvPr>
          <p:cNvSpPr txBox="1"/>
          <p:nvPr/>
        </p:nvSpPr>
        <p:spPr>
          <a:xfrm>
            <a:off x="5464480" y="1031356"/>
            <a:ext cx="6315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T-IPF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1D1E1-C249-D84E-83A4-5562602B9B4C}"/>
              </a:ext>
            </a:extLst>
          </p:cNvPr>
          <p:cNvSpPr txBox="1"/>
          <p:nvPr/>
        </p:nvSpPr>
        <p:spPr>
          <a:xfrm>
            <a:off x="10183885" y="1031356"/>
            <a:ext cx="4667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00D0B-EA37-2545-A4D8-FC47BCD8A6A0}"/>
              </a:ext>
            </a:extLst>
          </p:cNvPr>
          <p:cNvSpPr txBox="1"/>
          <p:nvPr/>
        </p:nvSpPr>
        <p:spPr>
          <a:xfrm>
            <a:off x="149893" y="2297725"/>
            <a:ext cx="223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Expected </a:t>
            </a:r>
            <a:r>
              <a:rPr lang="en-US" sz="1200" dirty="0" err="1"/>
              <a:t>behaviour</a:t>
            </a:r>
            <a:br>
              <a:rPr lang="en-US" sz="1200" dirty="0"/>
            </a:br>
            <a:r>
              <a:rPr lang="en-US" sz="1200" dirty="0"/>
              <a:t>in T-IPF and  IPF 6.19</a:t>
            </a:r>
            <a:br>
              <a:rPr lang="en-US" sz="1200" dirty="0"/>
            </a:b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 good for comparison</a:t>
            </a:r>
            <a:br>
              <a:rPr lang="en-US" sz="1200" dirty="0"/>
            </a:br>
            <a:r>
              <a:rPr lang="en-US" sz="1200" dirty="0"/>
              <a:t>statistics between T-IPF and </a:t>
            </a:r>
            <a:br>
              <a:rPr lang="en-US" sz="1200" dirty="0"/>
            </a:br>
            <a:r>
              <a:rPr lang="en-US" sz="1200" dirty="0"/>
              <a:t>reference data set (6.18)</a:t>
            </a:r>
          </a:p>
        </p:txBody>
      </p:sp>
    </p:spTree>
    <p:extLst>
      <p:ext uri="{BB962C8B-B14F-4D97-AF65-F5344CB8AC3E}">
        <p14:creationId xmlns:p14="http://schemas.microsoft.com/office/powerpoint/2010/main" val="360703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84170-FE2D-C444-A64C-64A7EA1D5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0" y="4196157"/>
            <a:ext cx="9868216" cy="18644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B42C8-5E12-B542-AC77-0B9B78CE378F}"/>
              </a:ext>
            </a:extLst>
          </p:cNvPr>
          <p:cNvSpPr/>
          <p:nvPr/>
        </p:nvSpPr>
        <p:spPr>
          <a:xfrm>
            <a:off x="4153359" y="264405"/>
            <a:ext cx="319489" cy="289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4DE12-E9F2-0440-B4AA-B0FA91D6092A}"/>
              </a:ext>
            </a:extLst>
          </p:cNvPr>
          <p:cNvSpPr txBox="1"/>
          <p:nvPr/>
        </p:nvSpPr>
        <p:spPr>
          <a:xfrm>
            <a:off x="3854591" y="1952782"/>
            <a:ext cx="264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padding: 2x sampling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E1831-05A9-BE49-8304-D51EA5F8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21" y="327169"/>
            <a:ext cx="1789522" cy="1567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A8595-D9B8-B847-B917-4D5A74F32907}"/>
              </a:ext>
            </a:extLst>
          </p:cNvPr>
          <p:cNvSpPr txBox="1"/>
          <p:nvPr/>
        </p:nvSpPr>
        <p:spPr>
          <a:xfrm>
            <a:off x="4058519" y="0"/>
            <a:ext cx="2037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Arctic: Beaufort Sea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0D3146-A957-2B48-AA55-03CA1391AB77}"/>
              </a:ext>
            </a:extLst>
          </p:cNvPr>
          <p:cNvSpPr/>
          <p:nvPr/>
        </p:nvSpPr>
        <p:spPr>
          <a:xfrm>
            <a:off x="11347373" y="340050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681919-9D83-2042-8992-11AC490D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5603"/>
            <a:ext cx="9919676" cy="191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B84AC0-DA9C-8F45-91EF-A0615178F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644" y="216471"/>
            <a:ext cx="1695439" cy="1628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80FE9-C08A-EC4A-9097-3567BDC23227}"/>
              </a:ext>
            </a:extLst>
          </p:cNvPr>
          <p:cNvSpPr txBox="1"/>
          <p:nvPr/>
        </p:nvSpPr>
        <p:spPr>
          <a:xfrm>
            <a:off x="7112291" y="2477177"/>
            <a:ext cx="19162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THEMATIC_SEAICE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21DD7-0B26-3540-BBD1-BF6F86312018}"/>
              </a:ext>
            </a:extLst>
          </p:cNvPr>
          <p:cNvSpPr/>
          <p:nvPr/>
        </p:nvSpPr>
        <p:spPr>
          <a:xfrm>
            <a:off x="7844161" y="4459562"/>
            <a:ext cx="9909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IPF_6.18</a:t>
            </a:r>
          </a:p>
        </p:txBody>
      </p:sp>
    </p:spTree>
    <p:extLst>
      <p:ext uri="{BB962C8B-B14F-4D97-AF65-F5344CB8AC3E}">
        <p14:creationId xmlns:p14="http://schemas.microsoft.com/office/powerpoint/2010/main" val="148539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803</Words>
  <Application>Microsoft Macintosh PowerPoint</Application>
  <PresentationFormat>Widescreen</PresentationFormat>
  <Paragraphs>136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Muir, Alan</dc:creator>
  <cp:lastModifiedBy>Muir, Alan</cp:lastModifiedBy>
  <cp:revision>9</cp:revision>
  <dcterms:created xsi:type="dcterms:W3CDTF">2021-09-27T16:05:33Z</dcterms:created>
  <dcterms:modified xsi:type="dcterms:W3CDTF">2021-09-28T16:54:13Z</dcterms:modified>
</cp:coreProperties>
</file>