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369" r:id="rId4"/>
    <p:sldId id="370" r:id="rId5"/>
    <p:sldId id="344" r:id="rId6"/>
    <p:sldId id="352" r:id="rId7"/>
    <p:sldId id="259" r:id="rId8"/>
    <p:sldId id="260" r:id="rId9"/>
    <p:sldId id="367" r:id="rId10"/>
    <p:sldId id="383" r:id="rId11"/>
    <p:sldId id="372" r:id="rId12"/>
    <p:sldId id="371" r:id="rId13"/>
    <p:sldId id="373" r:id="rId14"/>
    <p:sldId id="282" r:id="rId15"/>
    <p:sldId id="283" r:id="rId16"/>
    <p:sldId id="374" r:id="rId17"/>
    <p:sldId id="375" r:id="rId18"/>
    <p:sldId id="358" r:id="rId19"/>
    <p:sldId id="364" r:id="rId20"/>
    <p:sldId id="376" r:id="rId21"/>
    <p:sldId id="377" r:id="rId22"/>
    <p:sldId id="378" r:id="rId23"/>
    <p:sldId id="291" r:id="rId24"/>
    <p:sldId id="305" r:id="rId25"/>
    <p:sldId id="351" r:id="rId26"/>
    <p:sldId id="349" r:id="rId27"/>
    <p:sldId id="379" r:id="rId28"/>
    <p:sldId id="380" r:id="rId29"/>
    <p:sldId id="381" r:id="rId30"/>
    <p:sldId id="382" r:id="rId31"/>
    <p:sldId id="387" r:id="rId32"/>
    <p:sldId id="318" r:id="rId33"/>
    <p:sldId id="388" r:id="rId34"/>
    <p:sldId id="386" r:id="rId35"/>
    <p:sldId id="389" r:id="rId36"/>
    <p:sldId id="390" r:id="rId37"/>
    <p:sldId id="393" r:id="rId38"/>
    <p:sldId id="385" r:id="rId39"/>
    <p:sldId id="391" r:id="rId40"/>
    <p:sldId id="3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38BC2"/>
    <a:srgbClr val="1D95F6"/>
    <a:srgbClr val="FB7D02"/>
    <a:srgbClr val="A6A6A6"/>
    <a:srgbClr val="E0FDDF"/>
    <a:srgbClr val="008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4"/>
    <p:restoredTop sz="96292"/>
  </p:normalViewPr>
  <p:slideViewPr>
    <p:cSldViewPr snapToGrid="0" snapToObjects="1">
      <p:cViewPr>
        <p:scale>
          <a:sx n="98" d="100"/>
          <a:sy n="98" d="100"/>
        </p:scale>
        <p:origin x="512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CC8D2-F1AF-FE48-BAFB-8F5BCBC49A30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CD750-453D-E646-BEFA-EF160863D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plot_fb_stats_multibasin.py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-v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nvals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-m s3a -g -r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nsidc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8E6-2CA1-FB49-9335-240D14C15D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9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macbook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cd 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cpdata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/SATS/RA/S3A/TDS/ZERO_PADDING_4_TDS/S3A_SR_2_LAN____20170304T162333_20170304T171402_20211026T172954_3029_015_083______LN3_O_NT_004.SEN3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/Users/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alanmuir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/software/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cpom_software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/altimetry/tools/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plot_params_along_track.py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 zp4.nc -v sea_ice_ssha_20_ku_leads -m s3a -r 5340,5350 -f2 zp2.nc -f3 zp0.nc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07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macbook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cd 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cpdata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/SATS/RA/S3A/TDS/ZERO_PADDING_4_TDS/S3A_SR_2_LAN____20170304T162333_20170304T171402_20211026T172954_3029_015_083______LN3_O_NT_004.SEN3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/Users/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alanmuir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/software/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cpom_software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/altimetry/tools/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plot_params_along_track.py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-f zp4.nc -v sea_ice_ssha_20_ku_leads -m s3a -r 5340,5350 -f2 zp2.nc -f3 zp0.nc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1805A-3328-624C-BACB-0DE86A083D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2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plot_fb_stats.py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-a arctic_to_81_35N -v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robust_mean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-m s3as3b -c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8E6-2CA1-FB49-9335-240D14C15D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3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plot_all_nsidc_arctic_areas.py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-b nsidc_arctic_14 -m arctic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8E6-2CA1-FB49-9335-240D14C15D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39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plot_all_nsidc_arctic_areas.py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-b nsidc_arctic_14 -m arctic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8E6-2CA1-FB49-9335-240D14C15D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6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plot_fb_stats.py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-a arctic_basin3 -v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nvals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-m s3a -s3b -cs2 -g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plot_fb_stats.py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-a arctic_basin3 -v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nvals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-m s3a -s3b -cs2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8E6-2CA1-FB49-9335-240D14C15D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6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Advantages of OLCI:</a:t>
            </a:r>
          </a:p>
          <a:p>
            <a:r>
              <a:rPr lang="en-GB" dirty="0"/>
              <a:t>* Co-temporal to the altimetry data</a:t>
            </a:r>
          </a:p>
          <a:p>
            <a:r>
              <a:rPr lang="en-GB" dirty="0"/>
              <a:t>- No need for ice drift vectors</a:t>
            </a:r>
          </a:p>
          <a:p>
            <a:r>
              <a:rPr lang="en-GB" dirty="0"/>
              <a:t>* Removes the need to search for overlapping SAR images</a:t>
            </a:r>
          </a:p>
          <a:p>
            <a:r>
              <a:rPr lang="en-GB" dirty="0"/>
              <a:t>- Currently the key issue with creating a large validation/tuning dataset</a:t>
            </a:r>
          </a:p>
          <a:p>
            <a:r>
              <a:rPr lang="en-GB" dirty="0"/>
              <a:t>* Comes with rich header information</a:t>
            </a:r>
          </a:p>
          <a:p>
            <a:r>
              <a:rPr lang="en-GB" dirty="0"/>
              <a:t>- Can help discard cloud cover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dirty="0"/>
              <a:t>Cons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dirty="0"/>
              <a:t>* Images have cloud cover, SAR doesn't </a:t>
            </a:r>
          </a:p>
          <a:p>
            <a:r>
              <a:rPr lang="en-GB" dirty="0"/>
              <a:t>* Lower resolution than SAR</a:t>
            </a:r>
          </a:p>
          <a:p>
            <a:r>
              <a:rPr lang="en-GB" dirty="0"/>
              <a:t>- Will get lead detections from small leads that appear to be floes</a:t>
            </a:r>
          </a:p>
          <a:p>
            <a:r>
              <a:rPr lang="en-GB" dirty="0"/>
              <a:t>- However, this can still happen with SAR</a:t>
            </a:r>
          </a:p>
          <a:p>
            <a:r>
              <a:rPr lang="en-GB" dirty="0"/>
              <a:t>* Primarily useful for daytime images</a:t>
            </a:r>
          </a:p>
          <a:p>
            <a:r>
              <a:rPr lang="en-GB" dirty="0"/>
              <a:t>- Passive instrument whereas SAR is active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8E6-2CA1-FB49-9335-240D14C15D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BBEF-CEDD-2F42-B36F-121E3A943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EBA91-AE79-3246-A1ED-875FAEAFF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FB66B-C206-D448-B718-8BE7A678C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04D1D-9265-9945-A59C-1655F884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04CC3-6301-D544-AD34-9A840874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0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F646-0FB8-6045-A14E-36EFB1C6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7F785-C367-E44C-A676-FEA53AB80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18CAB-5264-5949-AD1E-F39759E5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4C1F-FCAF-CF4E-8F7D-435E2E38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CEA62-9C97-D245-82A9-E1B98C7B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3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EA080-A278-504E-90AB-9603B121F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7A517-A9E8-5545-AC83-A2965BCE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88C82-ED29-AF49-9DD4-D422A846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2463-3E30-B448-B5D2-6DAF55C0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BCD7B-3115-4843-BB95-3A00DF84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543A1-E8B2-4C4D-ACC2-8AC319DCC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B21C6-2A50-6C47-9AE7-4EFA4D174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0DBAE-922A-5A40-9712-3ADC2128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E434F-ECCD-844C-AF01-D7F653B4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5C5D8-7985-CA46-AE1C-E20D28D0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37AB6-941B-CD47-8E39-50DB09E1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DAF29-3070-CB4B-B821-DD4E8C964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B75EA-078A-144C-B343-912FDA90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B6BDF-9FA6-E544-ABB0-0DFCF3D3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2E3BF-9D81-0945-9159-EFCA2879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8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A3C3-6C8F-B345-8868-7D8D7A8D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69F5-BFE5-1C47-83F2-66F6DDEDE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5DC88-5243-B24F-B0FC-2F697C88A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0C6CE-98B7-3840-8AF8-B2D2CC36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A9F6D-9B8E-1B4A-8173-D5EE0BA8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78302-B52F-4146-A4EB-0CFF75A7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4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ED2C-AB66-8249-A462-3977F035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704C-2317-F049-AA6B-FEF32CF4A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F5720-7291-9C40-AAF5-9D77EC73A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EC23A-FDC4-7148-937D-C434F8C36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2829D-F6B2-6441-A0D5-B5D390417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3A7FF-BA91-6640-B794-70F4C7B92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A1008-D442-314E-9088-E1740058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688CD-04C1-4A4C-80FE-56730826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5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5AA2-6465-9948-A365-D796C5B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95B87-CA25-1045-A1C1-CB774434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0ABBD-E657-EC4D-A0BF-CD46E667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8CA8B-B354-164C-A77E-0840D56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ACE8C-03ED-1547-98CF-09E88DD3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84F31-D2B3-E440-9379-5F308221E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1775E-7A0C-D04C-AF2F-CEF5B7190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5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E146B-DA56-1947-AFA6-018B10E0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C60DF-213F-094C-B44A-25012CF70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EB662-350B-224C-AB6C-040E6AEAF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6B123-EE5E-F441-A8A4-9CE7FF90D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AA39F-D5E5-8743-AD1C-6A9D0B27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0EFF8-E179-DD4C-9D53-8E4478DF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8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C8AD8-BC89-764C-A504-CF0B9613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774E4-16BD-404C-9935-EA12A799A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ADE9D-6B02-8345-B4AD-BEF984FCA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9BA75-8789-D84E-8D85-350E68B6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0297D-779F-294E-9769-B09F31C3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CE863-FBBC-E640-A251-4D94C8E2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6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248091-1473-F844-9936-37CA14D2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D1430-40C7-C445-BC00-E3C84F5A7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7C899-8D75-2743-B3F7-E47AE8738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682B2-B0A7-C241-9175-4788D5B28B67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DC926-908D-AC43-94A9-A38B4C2FB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67CC1-D82C-904F-A633-C6563DD94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06061-01EC-C542-9E5B-2425CEE9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95077B1-D9B3-1F46-8411-D03424C16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1" t="42935" r="29375" b="43714"/>
          <a:stretch/>
        </p:blipFill>
        <p:spPr bwMode="auto">
          <a:xfrm>
            <a:off x="561078" y="5561705"/>
            <a:ext cx="2352660" cy="8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C0488-90F4-BD47-8C80-13C211E50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90" y="5696767"/>
            <a:ext cx="896148" cy="674421"/>
          </a:xfrm>
          <a:prstGeom prst="rect">
            <a:avLst/>
          </a:prstGeom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BF0B733D-2C3E-A24B-B494-12AE2ADE17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03" y="5368513"/>
            <a:ext cx="1406923" cy="1250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1A9BC3-52D7-D84E-95A4-7F541B26DA44}"/>
              </a:ext>
            </a:extLst>
          </p:cNvPr>
          <p:cNvSpPr txBox="1"/>
          <p:nvPr/>
        </p:nvSpPr>
        <p:spPr>
          <a:xfrm>
            <a:off x="309416" y="938164"/>
            <a:ext cx="93187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S3 MPC </a:t>
            </a:r>
            <a:br>
              <a:rPr lang="en-US" sz="4400" b="1" dirty="0"/>
            </a:br>
            <a:r>
              <a:rPr lang="en-US" sz="4400" b="1" dirty="0"/>
              <a:t>    </a:t>
            </a:r>
            <a:r>
              <a:rPr lang="en-US" sz="3200" b="1" dirty="0">
                <a:cs typeface="Calibri"/>
              </a:rPr>
              <a:t>S3 Performance over Sea Ice</a:t>
            </a:r>
            <a:endParaRPr lang="en-US" sz="3200" b="1" dirty="0"/>
          </a:p>
          <a:p>
            <a:pPr algn="ctr"/>
            <a:endParaRPr lang="en-US" sz="2000" dirty="0"/>
          </a:p>
          <a:p>
            <a:r>
              <a:rPr lang="en-US" sz="2000" dirty="0"/>
              <a:t>               </a:t>
            </a:r>
            <a:r>
              <a:rPr lang="en-US" sz="2000" b="1" dirty="0"/>
              <a:t>Alan Muir</a:t>
            </a:r>
            <a:r>
              <a:rPr lang="en-US" sz="2000" baseline="30000" dirty="0"/>
              <a:t>1,2</a:t>
            </a:r>
            <a:r>
              <a:rPr lang="en-US" sz="2000" dirty="0"/>
              <a:t>, David Brockley</a:t>
            </a:r>
            <a:r>
              <a:rPr lang="en-US" sz="2000" baseline="30000" dirty="0"/>
              <a:t>1 </a:t>
            </a:r>
            <a:r>
              <a:rPr lang="en-US" sz="2000" dirty="0"/>
              <a:t>, Steve Baker</a:t>
            </a:r>
            <a:r>
              <a:rPr lang="en-US" sz="2000" baseline="30000" dirty="0"/>
              <a:t>1</a:t>
            </a:r>
            <a:r>
              <a:rPr lang="en-US" sz="2000" dirty="0"/>
              <a:t>, Isobel Lawrence</a:t>
            </a:r>
            <a:r>
              <a:rPr lang="en-US" sz="2000" baseline="30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D7A84-CCED-D64F-AA38-DF6E593AACAE}"/>
              </a:ext>
            </a:extLst>
          </p:cNvPr>
          <p:cNvSpPr txBox="1"/>
          <p:nvPr/>
        </p:nvSpPr>
        <p:spPr>
          <a:xfrm>
            <a:off x="3046970" y="4893652"/>
            <a:ext cx="505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S3 Mission Performance Centre, ESL for Ice Surfaces</a:t>
            </a:r>
          </a:p>
        </p:txBody>
      </p:sp>
      <p:sp>
        <p:nvSpPr>
          <p:cNvPr id="12" name="Line 3">
            <a:extLst>
              <a:ext uri="{FF2B5EF4-FFF2-40B4-BE49-F238E27FC236}">
                <a16:creationId xmlns:a16="http://schemas.microsoft.com/office/drawing/2014/main" id="{F9A472BD-3F0F-9140-AF8B-6FA79E248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008" y="2365953"/>
            <a:ext cx="858079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06CA61-E368-2642-942D-441C104D3701}"/>
              </a:ext>
            </a:extLst>
          </p:cNvPr>
          <p:cNvSpPr txBox="1"/>
          <p:nvPr/>
        </p:nvSpPr>
        <p:spPr>
          <a:xfrm>
            <a:off x="1503492" y="3769491"/>
            <a:ext cx="6930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Mullard Space Science Laboratory (MSSL), University College London (UCL), UK.  </a:t>
            </a:r>
            <a:br>
              <a:rPr lang="en-US" sz="1600" dirty="0"/>
            </a:br>
            <a:r>
              <a:rPr lang="en-US" sz="1600" baseline="30000" dirty="0"/>
              <a:t>2</a:t>
            </a:r>
            <a:r>
              <a:rPr lang="en-US" sz="1600" dirty="0"/>
              <a:t> Centre for Polar Observation and Modeling (CPOM), UCL, UK.</a:t>
            </a:r>
          </a:p>
          <a:p>
            <a:r>
              <a:rPr lang="en-US" sz="1600" baseline="30000" dirty="0"/>
              <a:t>3</a:t>
            </a:r>
            <a:r>
              <a:rPr lang="en-US" sz="1600" dirty="0"/>
              <a:t> University of Leeds (CPOM),UK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38DC7B-1456-744D-A8B2-4DA3114AE824}"/>
              </a:ext>
            </a:extLst>
          </p:cNvPr>
          <p:cNvSpPr txBox="1"/>
          <p:nvPr/>
        </p:nvSpPr>
        <p:spPr>
          <a:xfrm>
            <a:off x="3600005" y="5849311"/>
            <a:ext cx="395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ESL STM Council Meeting #8 – Nov 2021</a:t>
            </a:r>
          </a:p>
        </p:txBody>
      </p:sp>
    </p:spTree>
    <p:extLst>
      <p:ext uri="{BB962C8B-B14F-4D97-AF65-F5344CB8AC3E}">
        <p14:creationId xmlns:p14="http://schemas.microsoft.com/office/powerpoint/2010/main" val="174194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24A137-7CAE-2649-9BB8-55FBD6A61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86" b="4673"/>
          <a:stretch/>
        </p:blipFill>
        <p:spPr>
          <a:xfrm>
            <a:off x="173967" y="1010653"/>
            <a:ext cx="8117572" cy="5277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E111CB-AE84-6948-929E-96524BFE8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60"/>
          <a:stretch/>
        </p:blipFill>
        <p:spPr>
          <a:xfrm>
            <a:off x="8079259" y="0"/>
            <a:ext cx="2849162" cy="3527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D3EF9-9F07-2247-9ED2-25662436B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439" b="7249"/>
          <a:stretch/>
        </p:blipFill>
        <p:spPr>
          <a:xfrm>
            <a:off x="8079258" y="3525005"/>
            <a:ext cx="3013367" cy="3332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23365-B178-AD40-BE8A-D1E9BF127B87}"/>
              </a:ext>
            </a:extLst>
          </p:cNvPr>
          <p:cNvSpPr txBox="1"/>
          <p:nvPr/>
        </p:nvSpPr>
        <p:spPr>
          <a:xfrm>
            <a:off x="9304187" y="1713827"/>
            <a:ext cx="45606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S3A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258DD-C24D-234E-B806-AEBAF083126E}"/>
              </a:ext>
            </a:extLst>
          </p:cNvPr>
          <p:cNvSpPr txBox="1"/>
          <p:nvPr/>
        </p:nvSpPr>
        <p:spPr>
          <a:xfrm>
            <a:off x="9343655" y="5240907"/>
            <a:ext cx="42351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S3B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9F973-6F93-E84B-A163-F3467D1D9CC1}"/>
              </a:ext>
            </a:extLst>
          </p:cNvPr>
          <p:cNvSpPr txBox="1"/>
          <p:nvPr/>
        </p:nvSpPr>
        <p:spPr>
          <a:xfrm>
            <a:off x="1263579" y="179549"/>
            <a:ext cx="5519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S3A and S3B Freeboard Comparison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8F293-AC54-E344-9F72-16E90A9890B0}"/>
              </a:ext>
            </a:extLst>
          </p:cNvPr>
          <p:cNvSpPr txBox="1"/>
          <p:nvPr/>
        </p:nvSpPr>
        <p:spPr>
          <a:xfrm>
            <a:off x="4023116" y="6309119"/>
            <a:ext cx="152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Freeboard (m)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0E8F0-F0CA-5D45-87AF-0B3CC5E480E8}"/>
              </a:ext>
            </a:extLst>
          </p:cNvPr>
          <p:cNvSpPr txBox="1"/>
          <p:nvPr/>
        </p:nvSpPr>
        <p:spPr>
          <a:xfrm>
            <a:off x="3776222" y="75144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 2020</a:t>
            </a:r>
          </a:p>
        </p:txBody>
      </p:sp>
    </p:spTree>
    <p:extLst>
      <p:ext uri="{BB962C8B-B14F-4D97-AF65-F5344CB8AC3E}">
        <p14:creationId xmlns:p14="http://schemas.microsoft.com/office/powerpoint/2010/main" val="3166731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2004527" y="1754230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Measurement Precision over Sea 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4CD54-B178-6E4B-BA70-2C2D26C8633B}"/>
              </a:ext>
            </a:extLst>
          </p:cNvPr>
          <p:cNvSpPr txBox="1"/>
          <p:nvPr/>
        </p:nvSpPr>
        <p:spPr>
          <a:xfrm>
            <a:off x="2004527" y="2623236"/>
            <a:ext cx="386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available L2 data from &lt;= PB 2.68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16C9F2-F268-A14C-B851-460FA40452EC}"/>
              </a:ext>
            </a:extLst>
          </p:cNvPr>
          <p:cNvCxnSpPr>
            <a:cxnSpLocks/>
            <a:stCxn id="6" idx="2"/>
            <a:endCxn id="9" idx="2"/>
          </p:cNvCxnSpPr>
          <p:nvPr/>
        </p:nvCxnSpPr>
        <p:spPr>
          <a:xfrm>
            <a:off x="2990605" y="5120228"/>
            <a:ext cx="0" cy="56358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A4C57EC-5B42-1444-92EA-EE8C421E5D3B}"/>
              </a:ext>
            </a:extLst>
          </p:cNvPr>
          <p:cNvSpPr/>
          <p:nvPr/>
        </p:nvSpPr>
        <p:spPr>
          <a:xfrm>
            <a:off x="2771335" y="5073575"/>
            <a:ext cx="438539" cy="4665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E97FCD-DF03-7245-BB3A-5460E71355E5}"/>
              </a:ext>
            </a:extLst>
          </p:cNvPr>
          <p:cNvSpPr/>
          <p:nvPr/>
        </p:nvSpPr>
        <p:spPr>
          <a:xfrm>
            <a:off x="2771335" y="5637158"/>
            <a:ext cx="438539" cy="4665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80645B-6C41-7840-8596-AC94EA819506}"/>
              </a:ext>
            </a:extLst>
          </p:cNvPr>
          <p:cNvCxnSpPr/>
          <p:nvPr/>
        </p:nvCxnSpPr>
        <p:spPr>
          <a:xfrm>
            <a:off x="1481686" y="5374433"/>
            <a:ext cx="24651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3D28E45-ED95-2E40-AFF9-E92E9D730954}"/>
              </a:ext>
            </a:extLst>
          </p:cNvPr>
          <p:cNvSpPr/>
          <p:nvPr/>
        </p:nvSpPr>
        <p:spPr>
          <a:xfrm>
            <a:off x="3910753" y="4842587"/>
            <a:ext cx="2071396" cy="16981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F68368-3E56-7B4B-86BC-90E755A0CDE6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4931467" y="4525346"/>
            <a:ext cx="10975" cy="62990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76AADD5-578E-C047-935C-EBFCA3910DE1}"/>
              </a:ext>
            </a:extLst>
          </p:cNvPr>
          <p:cNvSpPr/>
          <p:nvPr/>
        </p:nvSpPr>
        <p:spPr>
          <a:xfrm>
            <a:off x="4723172" y="4514067"/>
            <a:ext cx="438539" cy="4665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9D2FF2-BAE3-3F4B-BA1D-55EFCEBC9028}"/>
              </a:ext>
            </a:extLst>
          </p:cNvPr>
          <p:cNvSpPr/>
          <p:nvPr/>
        </p:nvSpPr>
        <p:spPr>
          <a:xfrm>
            <a:off x="4723172" y="5108599"/>
            <a:ext cx="438539" cy="4665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44BF57-F3B8-EC48-A81F-61DF72E2A665}"/>
              </a:ext>
            </a:extLst>
          </p:cNvPr>
          <p:cNvSpPr/>
          <p:nvPr/>
        </p:nvSpPr>
        <p:spPr>
          <a:xfrm>
            <a:off x="2953803" y="5336299"/>
            <a:ext cx="74645" cy="74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A4B56C-B824-2F45-ABA2-4B86CA13B5D2}"/>
              </a:ext>
            </a:extLst>
          </p:cNvPr>
          <p:cNvSpPr/>
          <p:nvPr/>
        </p:nvSpPr>
        <p:spPr>
          <a:xfrm>
            <a:off x="4901685" y="4808376"/>
            <a:ext cx="74645" cy="74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04C7D-7498-FA41-809A-D3808246CD5E}"/>
              </a:ext>
            </a:extLst>
          </p:cNvPr>
          <p:cNvSpPr txBox="1"/>
          <p:nvPr/>
        </p:nvSpPr>
        <p:spPr>
          <a:xfrm>
            <a:off x="3007319" y="5073575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8774C9-60E2-494A-B4AC-9BDC087A7F4C}"/>
              </a:ext>
            </a:extLst>
          </p:cNvPr>
          <p:cNvSpPr txBox="1"/>
          <p:nvPr/>
        </p:nvSpPr>
        <p:spPr>
          <a:xfrm>
            <a:off x="4901685" y="449753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5F75C1-D571-354B-9554-3488C0B21677}"/>
              </a:ext>
            </a:extLst>
          </p:cNvPr>
          <p:cNvSpPr/>
          <p:nvPr/>
        </p:nvSpPr>
        <p:spPr>
          <a:xfrm>
            <a:off x="-939" y="4776916"/>
            <a:ext cx="2071396" cy="16981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854C4-9345-4346-9DC0-D758545AFB04}"/>
              </a:ext>
            </a:extLst>
          </p:cNvPr>
          <p:cNvSpPr/>
          <p:nvPr/>
        </p:nvSpPr>
        <p:spPr>
          <a:xfrm>
            <a:off x="0" y="5384114"/>
            <a:ext cx="12192000" cy="15100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1763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875DA-2E2E-BC4E-A4AA-8C62B05A7398}"/>
              </a:ext>
            </a:extLst>
          </p:cNvPr>
          <p:cNvSpPr txBox="1"/>
          <p:nvPr/>
        </p:nvSpPr>
        <p:spPr>
          <a:xfrm>
            <a:off x="326449" y="487909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ice floe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0436C-7F2A-B941-AA77-D46E5019FB68}"/>
              </a:ext>
            </a:extLst>
          </p:cNvPr>
          <p:cNvSpPr txBox="1"/>
          <p:nvPr/>
        </p:nvSpPr>
        <p:spPr>
          <a:xfrm>
            <a:off x="2165525" y="510156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</a:t>
            </a:r>
          </a:p>
        </p:txBody>
      </p:sp>
    </p:spTree>
    <p:extLst>
      <p:ext uri="{BB962C8B-B14F-4D97-AF65-F5344CB8AC3E}">
        <p14:creationId xmlns:p14="http://schemas.microsoft.com/office/powerpoint/2010/main" val="1932618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CB0EB02-B04C-9045-BA24-F9DFC3B0F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7" y="1035538"/>
            <a:ext cx="12092773" cy="378217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B5EA99-29F3-9D47-9726-E59B78BDF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590375"/>
              </p:ext>
            </p:extLst>
          </p:nvPr>
        </p:nvGraphicFramePr>
        <p:xfrm>
          <a:off x="2682913" y="4817712"/>
          <a:ext cx="6265143" cy="1092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8941">
                  <a:extLst>
                    <a:ext uri="{9D8B030D-6E8A-4147-A177-3AD203B41FA5}">
                      <a16:colId xmlns:a16="http://schemas.microsoft.com/office/drawing/2014/main" val="3179747494"/>
                    </a:ext>
                  </a:extLst>
                </a:gridCol>
                <a:gridCol w="2013101">
                  <a:extLst>
                    <a:ext uri="{9D8B030D-6E8A-4147-A177-3AD203B41FA5}">
                      <a16:colId xmlns:a16="http://schemas.microsoft.com/office/drawing/2014/main" val="3592814172"/>
                    </a:ext>
                  </a:extLst>
                </a:gridCol>
                <a:gridCol w="2013101">
                  <a:extLst>
                    <a:ext uri="{9D8B030D-6E8A-4147-A177-3AD203B41FA5}">
                      <a16:colId xmlns:a16="http://schemas.microsoft.com/office/drawing/2014/main" val="4105601603"/>
                    </a:ext>
                  </a:extLst>
                </a:gridCol>
              </a:tblGrid>
              <a:tr h="364252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Mission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SLA SD over Leads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SLA SD over Floes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110576"/>
                  </a:ext>
                </a:extLst>
              </a:tr>
              <a:tr h="364252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S3A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12.5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11.4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1864048"/>
                  </a:ext>
                </a:extLst>
              </a:tr>
              <a:tr h="364252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CryoSat-2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4.1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9.8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438181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7DD603-BE59-D846-8ED0-5A4FDD4B2C95}"/>
              </a:ext>
            </a:extLst>
          </p:cNvPr>
          <p:cNvSpPr txBox="1"/>
          <p:nvPr/>
        </p:nvSpPr>
        <p:spPr>
          <a:xfrm>
            <a:off x="1582471" y="666206"/>
            <a:ext cx="931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Precision measured over very thin ice in Hudson Bay (</a:t>
            </a:r>
            <a:r>
              <a:rPr lang="en-US" b="1" i="1" dirty="0"/>
              <a:t>as per Tilling et al</a:t>
            </a:r>
            <a:r>
              <a:rPr lang="en-US" b="1" dirty="0"/>
              <a:t>) and compared with CS2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237B4-7955-C44B-A800-ED25C4947669}"/>
              </a:ext>
            </a:extLst>
          </p:cNvPr>
          <p:cNvSpPr txBox="1"/>
          <p:nvPr/>
        </p:nvSpPr>
        <p:spPr>
          <a:xfrm>
            <a:off x="4042938" y="6322423"/>
            <a:ext cx="422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S3A lead SHA precision ~3x worse than CS2</a:t>
            </a:r>
          </a:p>
        </p:txBody>
      </p:sp>
    </p:spTree>
    <p:extLst>
      <p:ext uri="{BB962C8B-B14F-4D97-AF65-F5344CB8AC3E}">
        <p14:creationId xmlns:p14="http://schemas.microsoft.com/office/powerpoint/2010/main" val="3861192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23C0D82A-28A4-5744-B531-E5A420F1E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24" y="1529481"/>
            <a:ext cx="11664962" cy="4427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E4657-BEB7-DE48-BAD3-6285F102AE92}"/>
              </a:ext>
            </a:extLst>
          </p:cNvPr>
          <p:cNvSpPr txBox="1"/>
          <p:nvPr/>
        </p:nvSpPr>
        <p:spPr>
          <a:xfrm>
            <a:off x="2500604" y="900848"/>
            <a:ext cx="655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Poor Lead SHA Precision due to under-sampling of Specular Echoes</a:t>
            </a:r>
          </a:p>
        </p:txBody>
      </p:sp>
    </p:spTree>
    <p:extLst>
      <p:ext uri="{BB962C8B-B14F-4D97-AF65-F5344CB8AC3E}">
        <p14:creationId xmlns:p14="http://schemas.microsoft.com/office/powerpoint/2010/main" val="3147912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7D0DB5-4302-F847-BECF-C70DE02C8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4" t="7128"/>
          <a:stretch/>
        </p:blipFill>
        <p:spPr>
          <a:xfrm>
            <a:off x="493408" y="991285"/>
            <a:ext cx="8388204" cy="421201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D3B73C4-4ABF-9247-8BFD-A7DF3CE312D4}"/>
              </a:ext>
            </a:extLst>
          </p:cNvPr>
          <p:cNvGraphicFramePr>
            <a:graphicFrameLocks noGrp="1"/>
          </p:cNvGraphicFramePr>
          <p:nvPr/>
        </p:nvGraphicFramePr>
        <p:xfrm>
          <a:off x="753612" y="5203295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09163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191234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317971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492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ZP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ZP4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62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66719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AF8F87-3424-184C-B134-D85772C1FB2E}"/>
              </a:ext>
            </a:extLst>
          </p:cNvPr>
          <p:cNvSpPr/>
          <p:nvPr/>
        </p:nvSpPr>
        <p:spPr>
          <a:xfrm>
            <a:off x="1838528" y="714286"/>
            <a:ext cx="7645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Menlo" panose="020B0609030804020204" pitchFamily="49" charset="0"/>
              </a:rPr>
              <a:t>S3A_SR_2_LAN____20170304T162333_20170304T171402</a:t>
            </a:r>
            <a:endParaRPr lang="en-GB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61598-E7D9-554E-8D9C-7B074337F58C}"/>
              </a:ext>
            </a:extLst>
          </p:cNvPr>
          <p:cNvSpPr txBox="1"/>
          <p:nvPr/>
        </p:nvSpPr>
        <p:spPr>
          <a:xfrm>
            <a:off x="573932" y="93523"/>
            <a:ext cx="707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SSHA Jitter and Precision improves with Zero Padding sampling rates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27AF2F-3940-2B43-BA08-9669A0BEF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866" y="1519715"/>
            <a:ext cx="3010726" cy="2415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BB11FF-D942-854D-8124-9BA8774E2393}"/>
              </a:ext>
            </a:extLst>
          </p:cNvPr>
          <p:cNvSpPr txBox="1"/>
          <p:nvPr/>
        </p:nvSpPr>
        <p:spPr>
          <a:xfrm>
            <a:off x="9262404" y="714286"/>
            <a:ext cx="2182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Area of test track where </a:t>
            </a:r>
            <a:br>
              <a:rPr lang="en-US" sz="1400" dirty="0"/>
            </a:br>
            <a:r>
              <a:rPr lang="en-US" sz="1400" dirty="0"/>
              <a:t>we have consecutive Lead </a:t>
            </a:r>
            <a:br>
              <a:rPr lang="en-US" sz="1400" dirty="0"/>
            </a:br>
            <a:r>
              <a:rPr lang="en-US" sz="1400" dirty="0"/>
              <a:t>measurements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09D70-401C-9B4C-95D8-73917E27932E}"/>
              </a:ext>
            </a:extLst>
          </p:cNvPr>
          <p:cNvSpPr txBox="1"/>
          <p:nvPr/>
        </p:nvSpPr>
        <p:spPr>
          <a:xfrm rot="16200000">
            <a:off x="-466470" y="2542709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SSHA (m)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8EFF7AF7-B79F-BB41-B251-F0D521325D8D}"/>
              </a:ext>
            </a:extLst>
          </p:cNvPr>
          <p:cNvCxnSpPr>
            <a:cxnSpLocks/>
          </p:cNvCxnSpPr>
          <p:nvPr/>
        </p:nvCxnSpPr>
        <p:spPr>
          <a:xfrm rot="16200000" flipV="1">
            <a:off x="8243061" y="1239143"/>
            <a:ext cx="1908885" cy="1546700"/>
          </a:xfrm>
          <a:prstGeom prst="curvedConnector3">
            <a:avLst>
              <a:gd name="adj1" fmla="val 831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61ECDAC-B2B4-9746-958D-5FF0A55E94E3}"/>
              </a:ext>
            </a:extLst>
          </p:cNvPr>
          <p:cNvSpPr txBox="1"/>
          <p:nvPr/>
        </p:nvSpPr>
        <p:spPr>
          <a:xfrm rot="2978294">
            <a:off x="4418786" y="2797659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B7D02"/>
                </a:solidFill>
              </a:rPr>
              <a:t>ZP=2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749C6F-6EAF-7B40-A30A-43D9C6B1BF1B}"/>
              </a:ext>
            </a:extLst>
          </p:cNvPr>
          <p:cNvSpPr txBox="1"/>
          <p:nvPr/>
        </p:nvSpPr>
        <p:spPr>
          <a:xfrm rot="888054">
            <a:off x="4390794" y="3372834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D95F6"/>
                </a:solidFill>
              </a:rPr>
              <a:t>ZP=4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84BB4-BDCB-5C43-B485-94F3A74D712F}"/>
              </a:ext>
            </a:extLst>
          </p:cNvPr>
          <p:cNvSpPr txBox="1"/>
          <p:nvPr/>
        </p:nvSpPr>
        <p:spPr>
          <a:xfrm rot="18975160">
            <a:off x="5754592" y="226603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No ZP</a:t>
            </a:r>
          </a:p>
        </p:txBody>
      </p:sp>
    </p:spTree>
    <p:extLst>
      <p:ext uri="{BB962C8B-B14F-4D97-AF65-F5344CB8AC3E}">
        <p14:creationId xmlns:p14="http://schemas.microsoft.com/office/powerpoint/2010/main" val="2630742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8984A-17CB-F44E-B8CE-7B973BE5F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/>
          <a:stretch/>
        </p:blipFill>
        <p:spPr>
          <a:xfrm>
            <a:off x="544020" y="1058050"/>
            <a:ext cx="7734217" cy="4043168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D3B73C4-4ABF-9247-8BFD-A7DF3CE312D4}"/>
              </a:ext>
            </a:extLst>
          </p:cNvPr>
          <p:cNvGraphicFramePr>
            <a:graphicFrameLocks noGrp="1"/>
          </p:cNvGraphicFramePr>
          <p:nvPr/>
        </p:nvGraphicFramePr>
        <p:xfrm>
          <a:off x="753612" y="5203295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09163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191234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317971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492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ZP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ZP4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62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66719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AF8F87-3424-184C-B134-D85772C1FB2E}"/>
              </a:ext>
            </a:extLst>
          </p:cNvPr>
          <p:cNvSpPr/>
          <p:nvPr/>
        </p:nvSpPr>
        <p:spPr>
          <a:xfrm>
            <a:off x="1838528" y="714286"/>
            <a:ext cx="7645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Menlo" panose="020B0609030804020204" pitchFamily="49" charset="0"/>
              </a:rPr>
              <a:t>S3A_SR_2_LAN____20170304T162333_20170304T171402</a:t>
            </a:r>
            <a:endParaRPr lang="en-GB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61598-E7D9-554E-8D9C-7B074337F58C}"/>
              </a:ext>
            </a:extLst>
          </p:cNvPr>
          <p:cNvSpPr txBox="1"/>
          <p:nvPr/>
        </p:nvSpPr>
        <p:spPr>
          <a:xfrm>
            <a:off x="573932" y="93523"/>
            <a:ext cx="732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effect of Zero-Padding (sampling rate) on </a:t>
            </a:r>
            <a:r>
              <a:rPr lang="en-US" b="1" dirty="0"/>
              <a:t>Lead SSHA Jitter </a:t>
            </a:r>
            <a:r>
              <a:rPr lang="en-US" dirty="0"/>
              <a:t>and Precision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27AF2F-3940-2B43-BA08-9669A0BEF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866" y="1519715"/>
            <a:ext cx="3010726" cy="2415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BB11FF-D942-854D-8124-9BA8774E2393}"/>
              </a:ext>
            </a:extLst>
          </p:cNvPr>
          <p:cNvSpPr txBox="1"/>
          <p:nvPr/>
        </p:nvSpPr>
        <p:spPr>
          <a:xfrm>
            <a:off x="9262404" y="714286"/>
            <a:ext cx="2182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Area of test track where </a:t>
            </a:r>
            <a:br>
              <a:rPr lang="en-US" sz="1400" dirty="0"/>
            </a:br>
            <a:r>
              <a:rPr lang="en-US" sz="1400" dirty="0"/>
              <a:t>we have consecutive Lead </a:t>
            </a:r>
            <a:br>
              <a:rPr lang="en-US" sz="1400" dirty="0"/>
            </a:br>
            <a:r>
              <a:rPr lang="en-US" sz="1400" dirty="0"/>
              <a:t>measurements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09D70-401C-9B4C-95D8-73917E27932E}"/>
              </a:ext>
            </a:extLst>
          </p:cNvPr>
          <p:cNvSpPr txBox="1"/>
          <p:nvPr/>
        </p:nvSpPr>
        <p:spPr>
          <a:xfrm rot="16200000">
            <a:off x="-466470" y="2542709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SSHA (m)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8EFF7AF7-B79F-BB41-B251-F0D521325D8D}"/>
              </a:ext>
            </a:extLst>
          </p:cNvPr>
          <p:cNvCxnSpPr>
            <a:cxnSpLocks/>
          </p:cNvCxnSpPr>
          <p:nvPr/>
        </p:nvCxnSpPr>
        <p:spPr>
          <a:xfrm rot="10800000">
            <a:off x="8083686" y="1242716"/>
            <a:ext cx="1887171" cy="172422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CC0DD4-B448-084C-9869-C7A6D89B6A7C}"/>
              </a:ext>
            </a:extLst>
          </p:cNvPr>
          <p:cNvSpPr txBox="1"/>
          <p:nvPr/>
        </p:nvSpPr>
        <p:spPr>
          <a:xfrm>
            <a:off x="4108315" y="142233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No ZP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0CA223-16A9-E140-B076-58602728EEA8}"/>
              </a:ext>
            </a:extLst>
          </p:cNvPr>
          <p:cNvSpPr txBox="1"/>
          <p:nvPr/>
        </p:nvSpPr>
        <p:spPr>
          <a:xfrm>
            <a:off x="5343776" y="2326396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B7D02"/>
                </a:solidFill>
              </a:rPr>
              <a:t>ZP=2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AB05C8-D255-A142-8BDB-C498D7930FD3}"/>
              </a:ext>
            </a:extLst>
          </p:cNvPr>
          <p:cNvSpPr txBox="1"/>
          <p:nvPr/>
        </p:nvSpPr>
        <p:spPr>
          <a:xfrm>
            <a:off x="2114764" y="322764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238BC2"/>
                </a:solidFill>
              </a:rPr>
              <a:t>ZP=4</a:t>
            </a:r>
          </a:p>
        </p:txBody>
      </p:sp>
    </p:spTree>
    <p:extLst>
      <p:ext uri="{BB962C8B-B14F-4D97-AF65-F5344CB8AC3E}">
        <p14:creationId xmlns:p14="http://schemas.microsoft.com/office/powerpoint/2010/main" val="2385278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2004527" y="1754230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Measurement Accuracy over Sea 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4CD54-B178-6E4B-BA70-2C2D26C8633B}"/>
              </a:ext>
            </a:extLst>
          </p:cNvPr>
          <p:cNvSpPr txBox="1"/>
          <p:nvPr/>
        </p:nvSpPr>
        <p:spPr>
          <a:xfrm>
            <a:off x="2004527" y="2623236"/>
            <a:ext cx="386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available L2 data from &lt;= PB 2.68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16C9F2-F268-A14C-B851-460FA40452EC}"/>
              </a:ext>
            </a:extLst>
          </p:cNvPr>
          <p:cNvCxnSpPr>
            <a:cxnSpLocks/>
          </p:cNvCxnSpPr>
          <p:nvPr/>
        </p:nvCxnSpPr>
        <p:spPr>
          <a:xfrm>
            <a:off x="2834405" y="4827433"/>
            <a:ext cx="0" cy="49427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A4C57EC-5B42-1444-92EA-EE8C421E5D3B}"/>
              </a:ext>
            </a:extLst>
          </p:cNvPr>
          <p:cNvSpPr/>
          <p:nvPr/>
        </p:nvSpPr>
        <p:spPr>
          <a:xfrm>
            <a:off x="2629131" y="4827433"/>
            <a:ext cx="438539" cy="466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E97FCD-DF03-7245-BB3A-5460E71355E5}"/>
              </a:ext>
            </a:extLst>
          </p:cNvPr>
          <p:cNvSpPr/>
          <p:nvPr/>
        </p:nvSpPr>
        <p:spPr>
          <a:xfrm>
            <a:off x="2629131" y="5289013"/>
            <a:ext cx="438539" cy="466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80645B-6C41-7840-8596-AC94EA819506}"/>
              </a:ext>
            </a:extLst>
          </p:cNvPr>
          <p:cNvCxnSpPr/>
          <p:nvPr/>
        </p:nvCxnSpPr>
        <p:spPr>
          <a:xfrm>
            <a:off x="1481686" y="5374433"/>
            <a:ext cx="24651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3D28E45-ED95-2E40-AFF9-E92E9D730954}"/>
              </a:ext>
            </a:extLst>
          </p:cNvPr>
          <p:cNvSpPr/>
          <p:nvPr/>
        </p:nvSpPr>
        <p:spPr>
          <a:xfrm>
            <a:off x="3910753" y="4842587"/>
            <a:ext cx="2071396" cy="16981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F68368-3E56-7B4B-86BC-90E755A0CDE6}"/>
              </a:ext>
            </a:extLst>
          </p:cNvPr>
          <p:cNvCxnSpPr>
            <a:cxnSpLocks/>
            <a:stCxn id="14" idx="0"/>
            <a:endCxn id="15" idx="0"/>
          </p:cNvCxnSpPr>
          <p:nvPr/>
        </p:nvCxnSpPr>
        <p:spPr>
          <a:xfrm>
            <a:off x="4917039" y="4368466"/>
            <a:ext cx="0" cy="3747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76AADD5-578E-C047-935C-EBFCA3910DE1}"/>
              </a:ext>
            </a:extLst>
          </p:cNvPr>
          <p:cNvSpPr/>
          <p:nvPr/>
        </p:nvSpPr>
        <p:spPr>
          <a:xfrm>
            <a:off x="4697769" y="4368466"/>
            <a:ext cx="438539" cy="466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9D2FF2-BAE3-3F4B-BA1D-55EFCEBC9028}"/>
              </a:ext>
            </a:extLst>
          </p:cNvPr>
          <p:cNvSpPr/>
          <p:nvPr/>
        </p:nvSpPr>
        <p:spPr>
          <a:xfrm>
            <a:off x="4697769" y="4743199"/>
            <a:ext cx="438539" cy="466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44BF57-F3B8-EC48-A81F-61DF72E2A665}"/>
              </a:ext>
            </a:extLst>
          </p:cNvPr>
          <p:cNvSpPr/>
          <p:nvPr/>
        </p:nvSpPr>
        <p:spPr>
          <a:xfrm>
            <a:off x="2797085" y="5055076"/>
            <a:ext cx="74645" cy="74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A4B56C-B824-2F45-ABA2-4B86CA13B5D2}"/>
              </a:ext>
            </a:extLst>
          </p:cNvPr>
          <p:cNvSpPr/>
          <p:nvPr/>
        </p:nvSpPr>
        <p:spPr>
          <a:xfrm>
            <a:off x="4884535" y="4542661"/>
            <a:ext cx="74645" cy="74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8774C9-60E2-494A-B4AC-9BDC087A7F4C}"/>
              </a:ext>
            </a:extLst>
          </p:cNvPr>
          <p:cNvSpPr txBox="1"/>
          <p:nvPr/>
        </p:nvSpPr>
        <p:spPr>
          <a:xfrm>
            <a:off x="5209544" y="450475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5F75C1-D571-354B-9554-3488C0B21677}"/>
              </a:ext>
            </a:extLst>
          </p:cNvPr>
          <p:cNvSpPr/>
          <p:nvPr/>
        </p:nvSpPr>
        <p:spPr>
          <a:xfrm>
            <a:off x="-939" y="4776916"/>
            <a:ext cx="2071396" cy="16981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4DC854C4-9345-4346-9DC0-D758545AFB04}"/>
              </a:ext>
            </a:extLst>
          </p:cNvPr>
          <p:cNvSpPr/>
          <p:nvPr/>
        </p:nvSpPr>
        <p:spPr>
          <a:xfrm>
            <a:off x="0" y="5384114"/>
            <a:ext cx="12192000" cy="15100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1763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875DA-2E2E-BC4E-A4AA-8C62B05A7398}"/>
              </a:ext>
            </a:extLst>
          </p:cNvPr>
          <p:cNvSpPr txBox="1"/>
          <p:nvPr/>
        </p:nvSpPr>
        <p:spPr>
          <a:xfrm>
            <a:off x="326449" y="487909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ice floe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0436C-7F2A-B941-AA77-D46E5019FB68}"/>
              </a:ext>
            </a:extLst>
          </p:cNvPr>
          <p:cNvSpPr txBox="1"/>
          <p:nvPr/>
        </p:nvSpPr>
        <p:spPr>
          <a:xfrm>
            <a:off x="2053971" y="5087211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1008CF-E53D-3A40-BA2C-535E81634999}"/>
              </a:ext>
            </a:extLst>
          </p:cNvPr>
          <p:cNvCxnSpPr>
            <a:cxnSpLocks/>
          </p:cNvCxnSpPr>
          <p:nvPr/>
        </p:nvCxnSpPr>
        <p:spPr>
          <a:xfrm>
            <a:off x="5220471" y="4553729"/>
            <a:ext cx="0" cy="281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2F0AB61-F4ED-804E-B82A-3D6E33BC294F}"/>
              </a:ext>
            </a:extLst>
          </p:cNvPr>
          <p:cNvSpPr txBox="1"/>
          <p:nvPr/>
        </p:nvSpPr>
        <p:spPr>
          <a:xfrm>
            <a:off x="3127487" y="5043484"/>
            <a:ext cx="31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6A1DE0-1332-0147-A7A6-1AC4F59FD369}"/>
              </a:ext>
            </a:extLst>
          </p:cNvPr>
          <p:cNvCxnSpPr>
            <a:cxnSpLocks/>
          </p:cNvCxnSpPr>
          <p:nvPr/>
        </p:nvCxnSpPr>
        <p:spPr>
          <a:xfrm>
            <a:off x="3127487" y="5087211"/>
            <a:ext cx="0" cy="281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0A83DCE-2FE2-9542-9BED-FD72B115776E}"/>
              </a:ext>
            </a:extLst>
          </p:cNvPr>
          <p:cNvSpPr/>
          <p:nvPr/>
        </p:nvSpPr>
        <p:spPr>
          <a:xfrm>
            <a:off x="-939" y="5354416"/>
            <a:ext cx="12192000" cy="15100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1763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7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A4D4F-3BF6-4341-AE9C-919A96E48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685" y="0"/>
            <a:ext cx="7738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3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4image1839356208">
            <a:extLst>
              <a:ext uri="{FF2B5EF4-FFF2-40B4-BE49-F238E27FC236}">
                <a16:creationId xmlns:a16="http://schemas.microsoft.com/office/drawing/2014/main" id="{F58B9DDF-EA98-834C-BEC1-8E73C5A0C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78"/>
          <a:stretch/>
        </p:blipFill>
        <p:spPr bwMode="auto">
          <a:xfrm>
            <a:off x="5951574" y="1193319"/>
            <a:ext cx="5785975" cy="487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79ECE-9496-1D44-B8B3-097D2CA62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8000"/>
          </a:blip>
          <a:srcRect b="90826"/>
          <a:stretch/>
        </p:blipFill>
        <p:spPr>
          <a:xfrm>
            <a:off x="-1" y="-143624"/>
            <a:ext cx="12308417" cy="661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3E358-7D48-A947-898A-A1AAF08507D3}"/>
              </a:ext>
            </a:extLst>
          </p:cNvPr>
          <p:cNvSpPr txBox="1"/>
          <p:nvPr/>
        </p:nvSpPr>
        <p:spPr>
          <a:xfrm>
            <a:off x="136041" y="10144"/>
            <a:ext cx="107305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To validate of S3</a:t>
            </a:r>
            <a:r>
              <a:rPr lang="en-US" sz="2400" baseline="30000" dirty="0"/>
              <a:t>A,B</a:t>
            </a:r>
            <a:r>
              <a:rPr lang="en-US" sz="2400" dirty="0"/>
              <a:t> Freeboard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CD5DE-9D0B-A146-8049-385D63C4D7C0}"/>
              </a:ext>
            </a:extLst>
          </p:cNvPr>
          <p:cNvSpPr txBox="1"/>
          <p:nvPr/>
        </p:nvSpPr>
        <p:spPr>
          <a:xfrm>
            <a:off x="7358929" y="6149545"/>
            <a:ext cx="3155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Diagram adapted from Ricker, et al (AWI)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31C19-43E1-4C46-A198-5A9C6CB9578B}"/>
              </a:ext>
            </a:extLst>
          </p:cNvPr>
          <p:cNvSpPr txBox="1"/>
          <p:nvPr/>
        </p:nvSpPr>
        <p:spPr>
          <a:xfrm>
            <a:off x="344043" y="5549380"/>
            <a:ext cx="4371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between snow, ice</a:t>
            </a:r>
            <a:br>
              <a:rPr lang="en-US" dirty="0"/>
            </a:br>
            <a:r>
              <a:rPr lang="en-US" dirty="0"/>
              <a:t>and radar freeboard requires knowledge  </a:t>
            </a:r>
            <a:br>
              <a:rPr lang="en-US" dirty="0"/>
            </a:br>
            <a:r>
              <a:rPr lang="en-US" dirty="0"/>
              <a:t>of snow depth, density, temperature, </a:t>
            </a:r>
            <a:br>
              <a:rPr lang="en-US" dirty="0"/>
            </a:br>
            <a:r>
              <a:rPr lang="en-US" dirty="0"/>
              <a:t>snow properties, and surface roughness.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C0CE3D-5D81-B849-AEFC-CB3FD61E3E1E}"/>
              </a:ext>
            </a:extLst>
          </p:cNvPr>
          <p:cNvGraphicFramePr>
            <a:graphicFrameLocks noGrp="1"/>
          </p:cNvGraphicFramePr>
          <p:nvPr/>
        </p:nvGraphicFramePr>
        <p:xfrm>
          <a:off x="286782" y="1157891"/>
          <a:ext cx="5091129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40">
                  <a:extLst>
                    <a:ext uri="{9D8B030D-6E8A-4147-A177-3AD203B41FA5}">
                      <a16:colId xmlns:a16="http://schemas.microsoft.com/office/drawing/2014/main" val="2821311852"/>
                    </a:ext>
                  </a:extLst>
                </a:gridCol>
                <a:gridCol w="1270861">
                  <a:extLst>
                    <a:ext uri="{9D8B030D-6E8A-4147-A177-3AD203B41FA5}">
                      <a16:colId xmlns:a16="http://schemas.microsoft.com/office/drawing/2014/main" val="1187633593"/>
                    </a:ext>
                  </a:extLst>
                </a:gridCol>
                <a:gridCol w="1177871">
                  <a:extLst>
                    <a:ext uri="{9D8B030D-6E8A-4147-A177-3AD203B41FA5}">
                      <a16:colId xmlns:a16="http://schemas.microsoft.com/office/drawing/2014/main" val="2962769194"/>
                    </a:ext>
                  </a:extLst>
                </a:gridCol>
                <a:gridCol w="1301857">
                  <a:extLst>
                    <a:ext uri="{9D8B030D-6E8A-4147-A177-3AD203B41FA5}">
                      <a16:colId xmlns:a16="http://schemas.microsoft.com/office/drawing/2014/main" val="1932086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Validation</a:t>
                      </a:r>
                      <a:br>
                        <a:rPr lang="en-US" dirty="0"/>
                      </a:br>
                      <a:r>
                        <a:rPr lang="en-US" dirty="0"/>
                        <a:t>Instrument/</a:t>
                      </a:r>
                      <a:br>
                        <a:rPr lang="en-US" dirty="0"/>
                      </a:br>
                      <a:r>
                        <a:rPr lang="en-US" dirty="0"/>
                        <a:t>Campaign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Radar </a:t>
                      </a:r>
                      <a:br>
                        <a:rPr lang="en-US" dirty="0"/>
                      </a:br>
                      <a:r>
                        <a:rPr lang="en-US" dirty="0"/>
                        <a:t>Freeboard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Snow Freeboard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 Freeboard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7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Sentinel-3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14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CryoSat-2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10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ICESat-2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963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Operation</a:t>
                      </a:r>
                      <a:br>
                        <a:rPr lang="en-US" dirty="0"/>
                      </a:br>
                      <a:r>
                        <a:rPr lang="en-US" dirty="0"/>
                        <a:t>IceBridge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 snow radar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031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CryoVex</a:t>
                      </a:r>
                      <a:br>
                        <a:rPr lang="en-US" dirty="0"/>
                      </a:br>
                      <a:r>
                        <a:rPr lang="en-US" dirty="0"/>
                        <a:t>Karen 2017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23064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902CDD3-E7E4-E840-99AB-E72020B35E41}"/>
              </a:ext>
            </a:extLst>
          </p:cNvPr>
          <p:cNvSpPr txBox="1"/>
          <p:nvPr/>
        </p:nvSpPr>
        <p:spPr>
          <a:xfrm>
            <a:off x="2392688" y="772847"/>
            <a:ext cx="18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Measured</a:t>
            </a:r>
          </a:p>
        </p:txBody>
      </p:sp>
      <p:pic>
        <p:nvPicPr>
          <p:cNvPr id="5123" name="Picture 3" descr="The Antarctic Sun: News about Antarctica - IceBridge Flies High">
            <a:extLst>
              <a:ext uri="{FF2B5EF4-FFF2-40B4-BE49-F238E27FC236}">
                <a16:creationId xmlns:a16="http://schemas.microsoft.com/office/drawing/2014/main" id="{29A3715F-CC45-C342-80F9-CD99EEF19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9" b="89869" l="2500" r="98250">
                        <a14:foregroundMark x1="25625" y1="42214" x2="25625" y2="42214"/>
                        <a14:foregroundMark x1="28750" y1="68668" x2="28750" y2="68668"/>
                        <a14:foregroundMark x1="46500" y1="67355" x2="46500" y2="67355"/>
                        <a14:foregroundMark x1="50750" y1="67167" x2="50750" y2="67167"/>
                        <a14:foregroundMark x1="52500" y1="69231" x2="52500" y2="69231"/>
                        <a14:foregroundMark x1="56500" y1="68293" x2="56500" y2="68293"/>
                        <a14:foregroundMark x1="91625" y1="42964" x2="91625" y2="42964"/>
                        <a14:foregroundMark x1="93500" y1="42964" x2="93500" y2="42964"/>
                        <a14:foregroundMark x1="94875" y1="42964" x2="94875" y2="42964"/>
                        <a14:foregroundMark x1="95875" y1="42964" x2="95875" y2="42964"/>
                        <a14:foregroundMark x1="37750" y1="42964" x2="37750" y2="42964"/>
                        <a14:foregroundMark x1="22875" y1="42777" x2="22875" y2="42777"/>
                        <a14:backgroundMark x1="15750" y1="42026" x2="15750" y2="42026"/>
                        <a14:backgroundMark x1="14000" y1="52720" x2="14000" y2="52720"/>
                        <a14:backgroundMark x1="89500" y1="33583" x2="89500" y2="33583"/>
                        <a14:backgroundMark x1="89250" y1="49156" x2="89250" y2="49156"/>
                        <a14:backgroundMark x1="85500" y1="49343" x2="85500" y2="49343"/>
                        <a14:backgroundMark x1="82875" y1="50469" x2="82875" y2="50469"/>
                        <a14:backgroundMark x1="80875" y1="51220" x2="80875" y2="5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19" y="1828799"/>
            <a:ext cx="1406164" cy="93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167650-0C56-7644-92A3-30356244ED6D}"/>
              </a:ext>
            </a:extLst>
          </p:cNvPr>
          <p:cNvCxnSpPr>
            <a:cxnSpLocks/>
          </p:cNvCxnSpPr>
          <p:nvPr/>
        </p:nvCxnSpPr>
        <p:spPr>
          <a:xfrm>
            <a:off x="7358929" y="2442117"/>
            <a:ext cx="0" cy="618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87F779-C440-D346-BA84-C15687A6B466}"/>
              </a:ext>
            </a:extLst>
          </p:cNvPr>
          <p:cNvSpPr txBox="1"/>
          <p:nvPr/>
        </p:nvSpPr>
        <p:spPr>
          <a:xfrm>
            <a:off x="246271" y="4772463"/>
            <a:ext cx="4251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 </a:t>
            </a:r>
            <a:r>
              <a:rPr lang="en-US" sz="1400" dirty="0"/>
              <a:t> two under-flights of S3A over </a:t>
            </a:r>
            <a:r>
              <a:rPr lang="en-US" sz="1400" dirty="0" err="1"/>
              <a:t>Fram</a:t>
            </a:r>
            <a:r>
              <a:rPr lang="en-US" sz="1400" dirty="0"/>
              <a:t> Strait &amp; Baffin Bay </a:t>
            </a:r>
          </a:p>
        </p:txBody>
      </p:sp>
    </p:spTree>
    <p:extLst>
      <p:ext uri="{BB962C8B-B14F-4D97-AF65-F5344CB8AC3E}">
        <p14:creationId xmlns:p14="http://schemas.microsoft.com/office/powerpoint/2010/main" val="2427301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4image1839356208">
            <a:extLst>
              <a:ext uri="{FF2B5EF4-FFF2-40B4-BE49-F238E27FC236}">
                <a16:creationId xmlns:a16="http://schemas.microsoft.com/office/drawing/2014/main" id="{F58B9DDF-EA98-834C-BEC1-8E73C5A0C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6" r="24278"/>
          <a:stretch/>
        </p:blipFill>
        <p:spPr bwMode="auto">
          <a:xfrm>
            <a:off x="7919634" y="1193319"/>
            <a:ext cx="3459566" cy="487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79ECE-9496-1D44-B8B3-097D2CA62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8000"/>
          </a:blip>
          <a:srcRect b="90826"/>
          <a:stretch/>
        </p:blipFill>
        <p:spPr>
          <a:xfrm>
            <a:off x="-1" y="-143624"/>
            <a:ext cx="12308417" cy="661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3E358-7D48-A947-898A-A1AAF08507D3}"/>
              </a:ext>
            </a:extLst>
          </p:cNvPr>
          <p:cNvSpPr txBox="1"/>
          <p:nvPr/>
        </p:nvSpPr>
        <p:spPr>
          <a:xfrm>
            <a:off x="136041" y="10144"/>
            <a:ext cx="107305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To validate of S3</a:t>
            </a:r>
            <a:r>
              <a:rPr lang="en-US" sz="2400" baseline="30000" dirty="0"/>
              <a:t>A,B</a:t>
            </a:r>
            <a:r>
              <a:rPr lang="en-US" sz="2400" dirty="0"/>
              <a:t> Freeboard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CD5DE-9D0B-A146-8049-385D63C4D7C0}"/>
              </a:ext>
            </a:extLst>
          </p:cNvPr>
          <p:cNvSpPr txBox="1"/>
          <p:nvPr/>
        </p:nvSpPr>
        <p:spPr>
          <a:xfrm>
            <a:off x="8415008" y="6140423"/>
            <a:ext cx="2727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Diagram adapted from Ricker, et al (AWI)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C0CE3D-5D81-B849-AEFC-CB3FD61E3E1E}"/>
              </a:ext>
            </a:extLst>
          </p:cNvPr>
          <p:cNvGraphicFramePr>
            <a:graphicFrameLocks noGrp="1"/>
          </p:cNvGraphicFramePr>
          <p:nvPr/>
        </p:nvGraphicFramePr>
        <p:xfrm>
          <a:off x="286782" y="1157891"/>
          <a:ext cx="5091129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40">
                  <a:extLst>
                    <a:ext uri="{9D8B030D-6E8A-4147-A177-3AD203B41FA5}">
                      <a16:colId xmlns:a16="http://schemas.microsoft.com/office/drawing/2014/main" val="2821311852"/>
                    </a:ext>
                  </a:extLst>
                </a:gridCol>
                <a:gridCol w="1270861">
                  <a:extLst>
                    <a:ext uri="{9D8B030D-6E8A-4147-A177-3AD203B41FA5}">
                      <a16:colId xmlns:a16="http://schemas.microsoft.com/office/drawing/2014/main" val="1187633593"/>
                    </a:ext>
                  </a:extLst>
                </a:gridCol>
                <a:gridCol w="1177871">
                  <a:extLst>
                    <a:ext uri="{9D8B030D-6E8A-4147-A177-3AD203B41FA5}">
                      <a16:colId xmlns:a16="http://schemas.microsoft.com/office/drawing/2014/main" val="2962769194"/>
                    </a:ext>
                  </a:extLst>
                </a:gridCol>
                <a:gridCol w="1301857">
                  <a:extLst>
                    <a:ext uri="{9D8B030D-6E8A-4147-A177-3AD203B41FA5}">
                      <a16:colId xmlns:a16="http://schemas.microsoft.com/office/drawing/2014/main" val="1932086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Validation</a:t>
                      </a:r>
                      <a:br>
                        <a:rPr lang="en-US" dirty="0"/>
                      </a:br>
                      <a:r>
                        <a:rPr lang="en-US" dirty="0"/>
                        <a:t>Instrument/</a:t>
                      </a:r>
                      <a:br>
                        <a:rPr lang="en-US" dirty="0"/>
                      </a:br>
                      <a:r>
                        <a:rPr lang="en-US" dirty="0"/>
                        <a:t>Campaign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Radar </a:t>
                      </a:r>
                      <a:br>
                        <a:rPr lang="en-US" dirty="0"/>
                      </a:br>
                      <a:r>
                        <a:rPr lang="en-US" dirty="0"/>
                        <a:t>Freeboard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Snow Freeboard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 Freeboard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7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Sentinel-3</a:t>
                      </a:r>
                    </a:p>
                  </a:txBody>
                  <a:tcPr>
                    <a:solidFill>
                      <a:srgbClr val="FFD3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>
                    <a:solidFill>
                      <a:srgbClr val="FFD3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3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3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14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CryoSat-2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2102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902CDD3-E7E4-E840-99AB-E72020B35E41}"/>
              </a:ext>
            </a:extLst>
          </p:cNvPr>
          <p:cNvSpPr txBox="1"/>
          <p:nvPr/>
        </p:nvSpPr>
        <p:spPr>
          <a:xfrm>
            <a:off x="2392688" y="772847"/>
            <a:ext cx="18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Measured</a:t>
            </a:r>
          </a:p>
        </p:txBody>
      </p:sp>
      <p:pic>
        <p:nvPicPr>
          <p:cNvPr id="6150" name="Picture 6" descr="Sentinel-3 spacecraft model.svg">
            <a:extLst>
              <a:ext uri="{FF2B5EF4-FFF2-40B4-BE49-F238E27FC236}">
                <a16:creationId xmlns:a16="http://schemas.microsoft.com/office/drawing/2014/main" id="{E6BC5B04-57E8-7245-B38A-D8F211D2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20" y="1075174"/>
            <a:ext cx="1260143" cy="99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13EE3C-5C3F-B64F-9349-FB86617FB768}"/>
              </a:ext>
            </a:extLst>
          </p:cNvPr>
          <p:cNvSpPr/>
          <p:nvPr/>
        </p:nvSpPr>
        <p:spPr>
          <a:xfrm>
            <a:off x="9210675" y="2996851"/>
            <a:ext cx="1895475" cy="219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DAC329A-3066-834B-B8D2-1ADDDA05EA6C}"/>
              </a:ext>
            </a:extLst>
          </p:cNvPr>
          <p:cNvSpPr/>
          <p:nvPr/>
        </p:nvSpPr>
        <p:spPr>
          <a:xfrm>
            <a:off x="10297891" y="1727981"/>
            <a:ext cx="470790" cy="1681645"/>
          </a:xfrm>
          <a:prstGeom prst="triangle">
            <a:avLst/>
          </a:prstGeom>
          <a:solidFill>
            <a:srgbClr val="C6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389AF1-AB81-7344-8CF0-6A6CE4460B18}"/>
              </a:ext>
            </a:extLst>
          </p:cNvPr>
          <p:cNvCxnSpPr/>
          <p:nvPr/>
        </p:nvCxnSpPr>
        <p:spPr>
          <a:xfrm>
            <a:off x="10523349" y="1797803"/>
            <a:ext cx="0" cy="1611824"/>
          </a:xfrm>
          <a:prstGeom prst="straightConnector1">
            <a:avLst/>
          </a:prstGeom>
          <a:ln w="57150">
            <a:solidFill>
              <a:srgbClr val="00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228D266-0433-A949-9A80-2505603CD762}"/>
              </a:ext>
            </a:extLst>
          </p:cNvPr>
          <p:cNvSpPr/>
          <p:nvPr/>
        </p:nvSpPr>
        <p:spPr>
          <a:xfrm>
            <a:off x="11010473" y="3019425"/>
            <a:ext cx="264411" cy="24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F24FEF-3733-4147-AA3F-1B337DF01496}"/>
              </a:ext>
            </a:extLst>
          </p:cNvPr>
          <p:cNvSpPr/>
          <p:nvPr/>
        </p:nvSpPr>
        <p:spPr>
          <a:xfrm>
            <a:off x="10866587" y="2996851"/>
            <a:ext cx="291722" cy="24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907622-D781-E643-B98C-F322708AC7A0}"/>
              </a:ext>
            </a:extLst>
          </p:cNvPr>
          <p:cNvSpPr/>
          <p:nvPr/>
        </p:nvSpPr>
        <p:spPr>
          <a:xfrm>
            <a:off x="7927187" y="3085244"/>
            <a:ext cx="394984" cy="24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56FEC0-94AC-6647-B561-F85DE5C84D47}"/>
              </a:ext>
            </a:extLst>
          </p:cNvPr>
          <p:cNvSpPr/>
          <p:nvPr/>
        </p:nvSpPr>
        <p:spPr>
          <a:xfrm>
            <a:off x="8071073" y="3081330"/>
            <a:ext cx="394984" cy="24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F48EC-D896-E34F-8859-A9046F7C3EDA}"/>
              </a:ext>
            </a:extLst>
          </p:cNvPr>
          <p:cNvSpPr txBox="1"/>
          <p:nvPr/>
        </p:nvSpPr>
        <p:spPr>
          <a:xfrm>
            <a:off x="8392886" y="925988"/>
            <a:ext cx="108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CryoSat-2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CF53-692B-734F-96F9-30C835D0433F}"/>
              </a:ext>
            </a:extLst>
          </p:cNvPr>
          <p:cNvSpPr txBox="1"/>
          <p:nvPr/>
        </p:nvSpPr>
        <p:spPr>
          <a:xfrm>
            <a:off x="10058034" y="823986"/>
            <a:ext cx="62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S3</a:t>
            </a:r>
            <a:r>
              <a:rPr lang="en-US" baseline="30000" dirty="0"/>
              <a:t>A,B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62120F-41D1-4A4A-9391-4AEF5B5B4C0D}"/>
              </a:ext>
            </a:extLst>
          </p:cNvPr>
          <p:cNvSpPr/>
          <p:nvPr/>
        </p:nvSpPr>
        <p:spPr>
          <a:xfrm>
            <a:off x="7917662" y="3794126"/>
            <a:ext cx="640166" cy="235022"/>
          </a:xfrm>
          <a:prstGeom prst="rect">
            <a:avLst/>
          </a:prstGeom>
          <a:solidFill>
            <a:srgbClr val="D3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BE6C3A-CC93-0143-B162-AF0B09216273}"/>
              </a:ext>
            </a:extLst>
          </p:cNvPr>
          <p:cNvSpPr/>
          <p:nvPr/>
        </p:nvSpPr>
        <p:spPr>
          <a:xfrm>
            <a:off x="7927187" y="2114550"/>
            <a:ext cx="718338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C73A70-6F9C-594B-A343-3E434C796D98}"/>
              </a:ext>
            </a:extLst>
          </p:cNvPr>
          <p:cNvSpPr txBox="1"/>
          <p:nvPr/>
        </p:nvSpPr>
        <p:spPr>
          <a:xfrm>
            <a:off x="286782" y="3468316"/>
            <a:ext cx="7028975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S3</a:t>
            </a:r>
            <a:r>
              <a:rPr lang="en-US" baseline="30000" dirty="0"/>
              <a:t>A,B</a:t>
            </a:r>
            <a:r>
              <a:rPr lang="en-US" dirty="0"/>
              <a:t> and CryoSat-2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Ku-band SAR altimeter instrument from (S3</a:t>
            </a:r>
            <a:r>
              <a:rPr lang="en-US" baseline="30000" dirty="0"/>
              <a:t>SRAL</a:t>
            </a:r>
            <a:r>
              <a:rPr lang="en-US" dirty="0"/>
              <a:t>, CS2</a:t>
            </a:r>
            <a:r>
              <a:rPr lang="en-US" baseline="30000" dirty="0"/>
              <a:t>SIRAL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doppler footprint (~300m along track, by ~1.65km across track)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expect a close match of freeboard measurement statistics</a:t>
            </a:r>
            <a:br>
              <a:rPr lang="en-US" dirty="0"/>
            </a:br>
            <a:r>
              <a:rPr lang="en-US" dirty="0"/>
              <a:t>in SAR mode with identical processing and appropriate calibration.</a:t>
            </a:r>
          </a:p>
          <a:p>
            <a:endParaRPr lang="en-US" dirty="0"/>
          </a:p>
          <a:p>
            <a:r>
              <a:rPr lang="en-US" dirty="0"/>
              <a:t>CryoSat-2 has 10 years of sea ice validation campaigns from which S3 </a:t>
            </a:r>
          </a:p>
          <a:p>
            <a:r>
              <a:rPr lang="en-US" dirty="0"/>
              <a:t>can benefit from.</a:t>
            </a:r>
          </a:p>
          <a:p>
            <a:endParaRPr lang="en-US" dirty="0"/>
          </a:p>
          <a:p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570358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uter models project the summer sea ice will regularly be below 1 million sq km later this century">
            <a:extLst>
              <a:ext uri="{FF2B5EF4-FFF2-40B4-BE49-F238E27FC236}">
                <a16:creationId xmlns:a16="http://schemas.microsoft.com/office/drawing/2014/main" id="{629469F8-B43A-E949-920F-50455FD1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520" y="-680864"/>
            <a:ext cx="13448337" cy="994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6D1194-EBEA-8D44-93AC-5B808CCB9948}"/>
              </a:ext>
            </a:extLst>
          </p:cNvPr>
          <p:cNvSpPr txBox="1"/>
          <p:nvPr/>
        </p:nvSpPr>
        <p:spPr>
          <a:xfrm>
            <a:off x="458275" y="1280729"/>
            <a:ext cx="6721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Technical Note on Sea Ice Performance </a:t>
            </a:r>
            <a:br>
              <a:rPr lang="en-US" sz="2000" b="1" dirty="0"/>
            </a:br>
            <a:r>
              <a:rPr lang="en-US" sz="2000" dirty="0"/>
              <a:t>delivered on 22-Oct-21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/>
              <a:t>Details performance of latest operational products (PB2.68)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/>
              <a:t>Does not include future performance of Thematic products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/>
              <a:t>Baseline to measure against future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B37DD-AEDB-7A45-9B5D-8666015D0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276" y="473243"/>
            <a:ext cx="4315464" cy="6108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9A318-177F-9D4A-BDC3-D0CD5D71D2C4}"/>
              </a:ext>
            </a:extLst>
          </p:cNvPr>
          <p:cNvSpPr txBox="1"/>
          <p:nvPr/>
        </p:nvSpPr>
        <p:spPr>
          <a:xfrm>
            <a:off x="0" y="0"/>
            <a:ext cx="23761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 Sea Ice Performance</a:t>
            </a:r>
          </a:p>
        </p:txBody>
      </p:sp>
    </p:spTree>
    <p:extLst>
      <p:ext uri="{BB962C8B-B14F-4D97-AF65-F5344CB8AC3E}">
        <p14:creationId xmlns:p14="http://schemas.microsoft.com/office/powerpoint/2010/main" val="3129095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9C718F1-2F9A-CF4F-8A14-F9408E8E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5" y="1481253"/>
            <a:ext cx="5865627" cy="493762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9D3264F-48F2-8646-9F54-045407292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97898"/>
            <a:ext cx="5731510" cy="4805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990FA9-C9D8-824E-BB1C-07D925DE99E1}"/>
              </a:ext>
            </a:extLst>
          </p:cNvPr>
          <p:cNvSpPr txBox="1"/>
          <p:nvPr/>
        </p:nvSpPr>
        <p:spPr>
          <a:xfrm>
            <a:off x="926432" y="866819"/>
            <a:ext cx="54053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D49CA-6F36-A34B-BE70-79AF859EB443}"/>
              </a:ext>
            </a:extLst>
          </p:cNvPr>
          <p:cNvSpPr txBox="1"/>
          <p:nvPr/>
        </p:nvSpPr>
        <p:spPr>
          <a:xfrm>
            <a:off x="6769769" y="870466"/>
            <a:ext cx="5309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CS2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B7AEF-F5DC-9F48-B008-9CCCCD3B37C8}"/>
              </a:ext>
            </a:extLst>
          </p:cNvPr>
          <p:cNvSpPr txBox="1"/>
          <p:nvPr/>
        </p:nvSpPr>
        <p:spPr>
          <a:xfrm>
            <a:off x="3609474" y="228600"/>
            <a:ext cx="463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25km Gridded Freeboard for March 2017</a:t>
            </a:r>
          </a:p>
        </p:txBody>
      </p:sp>
    </p:spTree>
    <p:extLst>
      <p:ext uri="{BB962C8B-B14F-4D97-AF65-F5344CB8AC3E}">
        <p14:creationId xmlns:p14="http://schemas.microsoft.com/office/powerpoint/2010/main" val="330729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A7BA49A-C96D-3343-98E0-3DF2CC09B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7"/>
          <a:stretch/>
        </p:blipFill>
        <p:spPr>
          <a:xfrm>
            <a:off x="3236495" y="782052"/>
            <a:ext cx="5775158" cy="5867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DAFCDB-B9FF-B546-9F60-E513E701E06B}"/>
              </a:ext>
            </a:extLst>
          </p:cNvPr>
          <p:cNvSpPr txBox="1"/>
          <p:nvPr/>
        </p:nvSpPr>
        <p:spPr>
          <a:xfrm>
            <a:off x="3299576" y="207993"/>
            <a:ext cx="57120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 (IPF 6.18) and CS2 Baseline-D Gridded Mean Freeboard</a:t>
            </a:r>
          </a:p>
        </p:txBody>
      </p:sp>
    </p:spTree>
    <p:extLst>
      <p:ext uri="{BB962C8B-B14F-4D97-AF65-F5344CB8AC3E}">
        <p14:creationId xmlns:p14="http://schemas.microsoft.com/office/powerpoint/2010/main" val="109000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DA53901-77C5-F14C-91AE-53156121E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82"/>
            <a:ext cx="6148137" cy="6753836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1D3E7DA-38C3-694D-8703-CBCD4E1D6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137" y="1354304"/>
            <a:ext cx="573151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23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E1E2A-D23D-344C-AADA-DDBE169EF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" t="3176"/>
          <a:stretch/>
        </p:blipFill>
        <p:spPr>
          <a:xfrm>
            <a:off x="654706" y="1067348"/>
            <a:ext cx="8524913" cy="53807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42CF1C6-BB3C-6342-B6F7-BC6B72E42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32" y="0"/>
            <a:ext cx="1093569" cy="10673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EFBA485-2977-7D45-94E4-B21086A4B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099" y="5541916"/>
            <a:ext cx="1108194" cy="10924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669E7-B99C-9B48-9A7A-D873483E6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1031" y="4227368"/>
            <a:ext cx="1051037" cy="10419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A7D546D-ABBB-E24C-A1F9-2A11D7B6C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5763" y="2909514"/>
            <a:ext cx="1100485" cy="10724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C589B32-C9D6-D541-9872-2BF079BA3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5663" y="1436412"/>
            <a:ext cx="1100585" cy="10974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20CE36-0ADD-524A-BD16-FEBAE9581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9280" y="5551773"/>
            <a:ext cx="1099760" cy="10825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66D2B1-5D47-D947-8925-897836888A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1661" y="4197304"/>
            <a:ext cx="1087586" cy="1072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4DA931-97AE-D84E-AADC-D2ECBD50F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9486" y="2926351"/>
            <a:ext cx="1099761" cy="1090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250C4-5B48-9E48-9233-1FBD1EBCAC3F}"/>
              </a:ext>
            </a:extLst>
          </p:cNvPr>
          <p:cNvSpPr txBox="1"/>
          <p:nvPr/>
        </p:nvSpPr>
        <p:spPr>
          <a:xfrm>
            <a:off x="694043" y="641938"/>
            <a:ext cx="852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Gridded ESA and GPOD S3</a:t>
            </a:r>
            <a:r>
              <a:rPr lang="en-US" baseline="30000" dirty="0"/>
              <a:t>AB </a:t>
            </a:r>
            <a:r>
              <a:rPr lang="en-US" dirty="0"/>
              <a:t>and CS2 Freeboard (m) over Arctic (Winter 2019/2020)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E26A6-4E39-E144-8709-A1EE014C4158}"/>
              </a:ext>
            </a:extLst>
          </p:cNvPr>
          <p:cNvSpPr txBox="1"/>
          <p:nvPr/>
        </p:nvSpPr>
        <p:spPr>
          <a:xfrm rot="16200000">
            <a:off x="-1178267" y="3484770"/>
            <a:ext cx="299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Gridded  Freeboard (m)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3D52A-033C-A34E-8FFA-29FF8DCF5458}"/>
              </a:ext>
            </a:extLst>
          </p:cNvPr>
          <p:cNvSpPr txBox="1"/>
          <p:nvPr/>
        </p:nvSpPr>
        <p:spPr>
          <a:xfrm>
            <a:off x="11005757" y="101929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EF7A56-FF03-E345-8FEE-098255F2BE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9279" y="1478945"/>
            <a:ext cx="1101545" cy="10782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46BC25-FB9B-124B-80FA-CF74B79D0543}"/>
              </a:ext>
            </a:extLst>
          </p:cNvPr>
          <p:cNvSpPr txBox="1"/>
          <p:nvPr/>
        </p:nvSpPr>
        <p:spPr>
          <a:xfrm>
            <a:off x="9407738" y="247746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 2019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9FE00D-CDB6-DE4B-81F0-C8813784391D}"/>
              </a:ext>
            </a:extLst>
          </p:cNvPr>
          <p:cNvCxnSpPr>
            <a:cxnSpLocks/>
          </p:cNvCxnSpPr>
          <p:nvPr/>
        </p:nvCxnSpPr>
        <p:spPr>
          <a:xfrm>
            <a:off x="9297696" y="-941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2E3FF91-C035-B042-A44A-D0D26681B6FF}"/>
              </a:ext>
            </a:extLst>
          </p:cNvPr>
          <p:cNvSpPr txBox="1"/>
          <p:nvPr/>
        </p:nvSpPr>
        <p:spPr>
          <a:xfrm>
            <a:off x="9381661" y="3944015"/>
            <a:ext cx="109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  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B24C25-0C37-A048-B9F4-5BEABE23B5AF}"/>
              </a:ext>
            </a:extLst>
          </p:cNvPr>
          <p:cNvSpPr txBox="1"/>
          <p:nvPr/>
        </p:nvSpPr>
        <p:spPr>
          <a:xfrm>
            <a:off x="9373456" y="520353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 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C89882-8FF8-F940-82FA-C8228F9B9B17}"/>
              </a:ext>
            </a:extLst>
          </p:cNvPr>
          <p:cNvSpPr txBox="1"/>
          <p:nvPr/>
        </p:nvSpPr>
        <p:spPr>
          <a:xfrm>
            <a:off x="9346132" y="6578399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 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C88D07-8AD7-BF4A-A84A-F75984AEC6DD}"/>
              </a:ext>
            </a:extLst>
          </p:cNvPr>
          <p:cNvSpPr txBox="1"/>
          <p:nvPr/>
        </p:nvSpPr>
        <p:spPr>
          <a:xfrm>
            <a:off x="9737478" y="262966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36F8CF-FF22-564E-AB87-CA566F33DD47}"/>
              </a:ext>
            </a:extLst>
          </p:cNvPr>
          <p:cNvSpPr txBox="1"/>
          <p:nvPr/>
        </p:nvSpPr>
        <p:spPr>
          <a:xfrm>
            <a:off x="9721234" y="115590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297568-CA9C-2942-BD54-11D14F64C656}"/>
              </a:ext>
            </a:extLst>
          </p:cNvPr>
          <p:cNvSpPr txBox="1"/>
          <p:nvPr/>
        </p:nvSpPr>
        <p:spPr>
          <a:xfrm>
            <a:off x="8845777" y="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S3</a:t>
            </a:r>
            <a:r>
              <a:rPr lang="en-US" baseline="30000" dirty="0"/>
              <a:t>AB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65E485-3BE5-864F-BFB0-B1AE92D16D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84364" y="21266"/>
            <a:ext cx="1075442" cy="105705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D31C11B-1689-5F43-970A-C25B5DF9616C}"/>
              </a:ext>
            </a:extLst>
          </p:cNvPr>
          <p:cNvSpPr txBox="1"/>
          <p:nvPr/>
        </p:nvSpPr>
        <p:spPr>
          <a:xfrm>
            <a:off x="9418367" y="101929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 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3ADC8C-54BB-B34F-8153-7E9CE021E770}"/>
              </a:ext>
            </a:extLst>
          </p:cNvPr>
          <p:cNvSpPr txBox="1"/>
          <p:nvPr/>
        </p:nvSpPr>
        <p:spPr>
          <a:xfrm>
            <a:off x="10998297" y="247746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 2019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460057-058D-A046-B435-4FE76F7661CA}"/>
              </a:ext>
            </a:extLst>
          </p:cNvPr>
          <p:cNvSpPr txBox="1"/>
          <p:nvPr/>
        </p:nvSpPr>
        <p:spPr>
          <a:xfrm>
            <a:off x="10961620" y="3956940"/>
            <a:ext cx="109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  2020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5B97BA-1901-BD42-85F9-7EE74E41A3AB}"/>
              </a:ext>
            </a:extLst>
          </p:cNvPr>
          <p:cNvSpPr txBox="1"/>
          <p:nvPr/>
        </p:nvSpPr>
        <p:spPr>
          <a:xfrm>
            <a:off x="10969765" y="522042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  2020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7F509F-C208-8D4C-A49D-3A3129D17F84}"/>
              </a:ext>
            </a:extLst>
          </p:cNvPr>
          <p:cNvSpPr txBox="1"/>
          <p:nvPr/>
        </p:nvSpPr>
        <p:spPr>
          <a:xfrm>
            <a:off x="10987499" y="6562900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  2020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41F013-0B4F-6A4A-848A-4B3353AD6EF8}"/>
              </a:ext>
            </a:extLst>
          </p:cNvPr>
          <p:cNvSpPr txBox="1"/>
          <p:nvPr/>
        </p:nvSpPr>
        <p:spPr>
          <a:xfrm>
            <a:off x="10517705" y="3073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76A0F0-2E72-6249-98DB-4C893D1517A9}"/>
              </a:ext>
            </a:extLst>
          </p:cNvPr>
          <p:cNvSpPr txBox="1"/>
          <p:nvPr/>
        </p:nvSpPr>
        <p:spPr>
          <a:xfrm>
            <a:off x="4507336" y="534429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CS2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D0493D-C291-A048-B517-8FC005277D53}"/>
              </a:ext>
            </a:extLst>
          </p:cNvPr>
          <p:cNvSpPr txBox="1"/>
          <p:nvPr/>
        </p:nvSpPr>
        <p:spPr>
          <a:xfrm>
            <a:off x="4482489" y="330010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676B1"/>
                </a:solidFill>
              </a:rPr>
              <a:t>S3</a:t>
            </a:r>
            <a:r>
              <a:rPr lang="en-US" baseline="30000" dirty="0">
                <a:solidFill>
                  <a:srgbClr val="3676B1"/>
                </a:solidFill>
              </a:rPr>
              <a:t>AB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A920110-13EA-0144-A8B7-4D54363060E0}"/>
              </a:ext>
            </a:extLst>
          </p:cNvPr>
          <p:cNvCxnSpPr>
            <a:cxnSpLocks/>
          </p:cNvCxnSpPr>
          <p:nvPr/>
        </p:nvCxnSpPr>
        <p:spPr>
          <a:xfrm>
            <a:off x="5696217" y="3669435"/>
            <a:ext cx="0" cy="159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1471E58-BF65-CE43-9178-152AB1406D4E}"/>
              </a:ext>
            </a:extLst>
          </p:cNvPr>
          <p:cNvSpPr txBox="1"/>
          <p:nvPr/>
        </p:nvSpPr>
        <p:spPr>
          <a:xfrm>
            <a:off x="5717484" y="40337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4.9cm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91B487-2F81-1A4C-924C-494C4D1248A5}"/>
              </a:ext>
            </a:extLst>
          </p:cNvPr>
          <p:cNvSpPr txBox="1"/>
          <p:nvPr/>
        </p:nvSpPr>
        <p:spPr>
          <a:xfrm>
            <a:off x="4513600" y="4794843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8401"/>
                </a:solidFill>
              </a:rPr>
              <a:t>S3</a:t>
            </a:r>
            <a:r>
              <a:rPr lang="en-US" baseline="30000" dirty="0">
                <a:solidFill>
                  <a:srgbClr val="028401"/>
                </a:solidFill>
              </a:rPr>
              <a:t>AB GPOD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95D7F-088E-2E42-8B92-F1B549542AB1}"/>
              </a:ext>
            </a:extLst>
          </p:cNvPr>
          <p:cNvSpPr txBox="1"/>
          <p:nvPr/>
        </p:nvSpPr>
        <p:spPr>
          <a:xfrm>
            <a:off x="694043" y="164342"/>
            <a:ext cx="6200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Monthly Changes in Mean Freeboard </a:t>
            </a:r>
            <a:r>
              <a:rPr lang="en-US" sz="2000" dirty="0"/>
              <a:t>(Arctic, 2019/2020)</a:t>
            </a:r>
          </a:p>
        </p:txBody>
      </p:sp>
    </p:spTree>
    <p:extLst>
      <p:ext uri="{BB962C8B-B14F-4D97-AF65-F5344CB8AC3E}">
        <p14:creationId xmlns:p14="http://schemas.microsoft.com/office/powerpoint/2010/main" val="558816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4310181-EBC6-C348-A72A-0366DEB69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7"/>
          <a:stretch/>
        </p:blipFill>
        <p:spPr>
          <a:xfrm>
            <a:off x="5131408" y="647761"/>
            <a:ext cx="6357462" cy="38821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4B732B-C633-3846-B7C3-3474690EDB07}"/>
              </a:ext>
            </a:extLst>
          </p:cNvPr>
          <p:cNvSpPr txBox="1"/>
          <p:nvPr/>
        </p:nvSpPr>
        <p:spPr>
          <a:xfrm>
            <a:off x="758282" y="747131"/>
            <a:ext cx="279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NSIDC Arctic area 10</a:t>
            </a:r>
            <a:r>
              <a:rPr lang="en-US" dirty="0"/>
              <a:t>: Laptev Sea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E8A74C-BCC2-9B4A-9AF8-2326A39D8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46" y="1142861"/>
            <a:ext cx="2603003" cy="2506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E4BF39-5AE3-6540-A515-C4D4F14DCE66}"/>
              </a:ext>
            </a:extLst>
          </p:cNvPr>
          <p:cNvSpPr txBox="1"/>
          <p:nvPr/>
        </p:nvSpPr>
        <p:spPr>
          <a:xfrm>
            <a:off x="807522" y="313668"/>
            <a:ext cx="262046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Area of First Year Ice (FYI)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99E368-52AE-234E-8077-BC7C37C8B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467" y="4663504"/>
            <a:ext cx="2091919" cy="21959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EF9224-F391-1745-ADD3-1D7A8055B176}"/>
              </a:ext>
            </a:extLst>
          </p:cNvPr>
          <p:cNvSpPr txBox="1"/>
          <p:nvPr/>
        </p:nvSpPr>
        <p:spPr>
          <a:xfrm>
            <a:off x="4690442" y="4853570"/>
            <a:ext cx="540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32879-D8BD-D748-A61C-5A6F0B83CB36}"/>
              </a:ext>
            </a:extLst>
          </p:cNvPr>
          <p:cNvSpPr txBox="1"/>
          <p:nvPr/>
        </p:nvSpPr>
        <p:spPr>
          <a:xfrm>
            <a:off x="3338412" y="4796372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 2019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C8662-6393-0249-8C67-5102CDA67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807" y="4688469"/>
            <a:ext cx="2114016" cy="214604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381E4D-0F4C-C143-B87E-D201CB2E6195}"/>
              </a:ext>
            </a:extLst>
          </p:cNvPr>
          <p:cNvSpPr txBox="1"/>
          <p:nvPr/>
        </p:nvSpPr>
        <p:spPr>
          <a:xfrm>
            <a:off x="6885782" y="4837897"/>
            <a:ext cx="532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S3B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193F59-70F7-E94D-94CC-56FD55555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271" y="4670596"/>
            <a:ext cx="2133255" cy="21049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C0D761B-A99B-8147-813C-B99C90991180}"/>
              </a:ext>
            </a:extLst>
          </p:cNvPr>
          <p:cNvSpPr txBox="1"/>
          <p:nvPr/>
        </p:nvSpPr>
        <p:spPr>
          <a:xfrm>
            <a:off x="9101667" y="4868168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CS2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6607D3-B6B8-3C41-A57C-B73DC5BB1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727" y="4663504"/>
            <a:ext cx="2076184" cy="21530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7D2E94-5C7D-014B-8D31-F81980B3EAFB}"/>
              </a:ext>
            </a:extLst>
          </p:cNvPr>
          <p:cNvSpPr txBox="1"/>
          <p:nvPr/>
        </p:nvSpPr>
        <p:spPr>
          <a:xfrm>
            <a:off x="10852327" y="4837897"/>
            <a:ext cx="9139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</a:t>
            </a:r>
            <a:r>
              <a:rPr lang="en-US" baseline="30000" dirty="0"/>
              <a:t>GPOD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57F9BB-7FD3-4B4F-AB24-1701433EC309}"/>
              </a:ext>
            </a:extLst>
          </p:cNvPr>
          <p:cNvSpPr txBox="1"/>
          <p:nvPr/>
        </p:nvSpPr>
        <p:spPr>
          <a:xfrm>
            <a:off x="6562605" y="192528"/>
            <a:ext cx="377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Monthly Mean Freeboard : </a:t>
            </a:r>
            <a:r>
              <a:rPr lang="en-US" b="1" dirty="0"/>
              <a:t>Laptev Sea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8179AE-6B1A-2E48-BCD5-1548EAC00E74}"/>
              </a:ext>
            </a:extLst>
          </p:cNvPr>
          <p:cNvSpPr txBox="1"/>
          <p:nvPr/>
        </p:nvSpPr>
        <p:spPr>
          <a:xfrm rot="20671508">
            <a:off x="7545909" y="2242216"/>
            <a:ext cx="1085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8A94B"/>
                </a:solidFill>
              </a:rPr>
              <a:t>S3A</a:t>
            </a:r>
            <a:endParaRPr lang="en-US" sz="1200" dirty="0">
              <a:solidFill>
                <a:srgbClr val="448ABC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CDDBEF-7907-9244-85E3-A09382C9C842}"/>
              </a:ext>
            </a:extLst>
          </p:cNvPr>
          <p:cNvSpPr txBox="1"/>
          <p:nvPr/>
        </p:nvSpPr>
        <p:spPr>
          <a:xfrm rot="21192138">
            <a:off x="7173092" y="3527944"/>
            <a:ext cx="67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CS2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07708-A2AE-274E-9907-1B6E12E9A9AC}"/>
              </a:ext>
            </a:extLst>
          </p:cNvPr>
          <p:cNvSpPr txBox="1"/>
          <p:nvPr/>
        </p:nvSpPr>
        <p:spPr>
          <a:xfrm rot="20403308">
            <a:off x="7347978" y="1932169"/>
            <a:ext cx="1085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48ABC"/>
                </a:solidFill>
              </a:rPr>
              <a:t>S3B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98C108-6040-E64B-9D0D-3A78BE9CFF49}"/>
              </a:ext>
            </a:extLst>
          </p:cNvPr>
          <p:cNvSpPr txBox="1"/>
          <p:nvPr/>
        </p:nvSpPr>
        <p:spPr>
          <a:xfrm rot="20777874">
            <a:off x="6614260" y="3393989"/>
            <a:ext cx="108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8A94B"/>
                </a:solidFill>
              </a:rPr>
              <a:t>S3A</a:t>
            </a:r>
            <a:r>
              <a:rPr lang="en-US" sz="1050" baseline="30000" dirty="0">
                <a:solidFill>
                  <a:srgbClr val="58A94B"/>
                </a:solidFill>
              </a:rPr>
              <a:t>GPOD</a:t>
            </a:r>
            <a:endParaRPr lang="en-US" sz="1050" baseline="30000" dirty="0">
              <a:solidFill>
                <a:srgbClr val="448ABC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A75642-AAE0-544F-9291-1D19DA1408E0}"/>
              </a:ext>
            </a:extLst>
          </p:cNvPr>
          <p:cNvSpPr txBox="1"/>
          <p:nvPr/>
        </p:nvSpPr>
        <p:spPr>
          <a:xfrm rot="20750874">
            <a:off x="7594805" y="2867679"/>
            <a:ext cx="1085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48ABC"/>
                </a:solidFill>
              </a:rPr>
              <a:t>S3B</a:t>
            </a:r>
            <a:r>
              <a:rPr lang="en-US" sz="1200" baseline="30000" dirty="0">
                <a:solidFill>
                  <a:srgbClr val="448ABC"/>
                </a:solidFill>
              </a:rPr>
              <a:t>GPOD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60F42E9-18DF-354D-AF68-CEBEBD362A87}"/>
              </a:ext>
            </a:extLst>
          </p:cNvPr>
          <p:cNvSpPr/>
          <p:nvPr/>
        </p:nvSpPr>
        <p:spPr>
          <a:xfrm>
            <a:off x="1595430" y="1566666"/>
            <a:ext cx="683172" cy="6745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6C29B7-D74A-FD4D-9871-1015AEC58B9B}"/>
              </a:ext>
            </a:extLst>
          </p:cNvPr>
          <p:cNvSpPr txBox="1"/>
          <p:nvPr/>
        </p:nvSpPr>
        <p:spPr>
          <a:xfrm>
            <a:off x="5527144" y="4787246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 2019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67963B-EC76-9641-B2C7-1CE9351F3980}"/>
              </a:ext>
            </a:extLst>
          </p:cNvPr>
          <p:cNvSpPr txBox="1"/>
          <p:nvPr/>
        </p:nvSpPr>
        <p:spPr>
          <a:xfrm>
            <a:off x="7756172" y="4796372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32D19E-ACF0-4145-B828-95DF08026BF9}"/>
              </a:ext>
            </a:extLst>
          </p:cNvPr>
          <p:cNvSpPr txBox="1"/>
          <p:nvPr/>
        </p:nvSpPr>
        <p:spPr>
          <a:xfrm>
            <a:off x="9897328" y="4833934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 2019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C14DB7F-18FC-344F-8CD1-6768DCD08B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004" y="3760840"/>
            <a:ext cx="2524856" cy="2990606"/>
          </a:xfrm>
          <a:prstGeom prst="rect">
            <a:avLst/>
          </a:prstGeom>
        </p:spPr>
      </p:pic>
      <p:sp>
        <p:nvSpPr>
          <p:cNvPr id="51" name="Trapezoid 50">
            <a:extLst>
              <a:ext uri="{FF2B5EF4-FFF2-40B4-BE49-F238E27FC236}">
                <a16:creationId xmlns:a16="http://schemas.microsoft.com/office/drawing/2014/main" id="{90182D6D-FA2C-B04D-94F9-A34D6C81583E}"/>
              </a:ext>
            </a:extLst>
          </p:cNvPr>
          <p:cNvSpPr/>
          <p:nvPr/>
        </p:nvSpPr>
        <p:spPr>
          <a:xfrm rot="11717829">
            <a:off x="1222359" y="4816598"/>
            <a:ext cx="342055" cy="292922"/>
          </a:xfrm>
          <a:prstGeom prst="trapezoid">
            <a:avLst/>
          </a:prstGeom>
          <a:solidFill>
            <a:srgbClr val="4472C4">
              <a:alpha val="3568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76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B85A6A-E05A-A14C-954C-399182FB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762" y="4806075"/>
            <a:ext cx="1959368" cy="1923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6E6DFE-D479-444F-89BA-F9F1DC4C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102" y="4836416"/>
            <a:ext cx="1884664" cy="1893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3F8F6-B08B-E045-97A8-988D903BA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696" y="4806712"/>
            <a:ext cx="1926133" cy="1923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59132-8DDA-5B44-89FF-CE65C2BE6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70" y="4821087"/>
            <a:ext cx="2009482" cy="1969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C72E8-F78C-EE45-BBA0-63031C0704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57"/>
          <a:stretch/>
        </p:blipFill>
        <p:spPr>
          <a:xfrm>
            <a:off x="5118217" y="647762"/>
            <a:ext cx="6551259" cy="4009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4B732B-C633-3846-B7C3-3474690EDB07}"/>
              </a:ext>
            </a:extLst>
          </p:cNvPr>
          <p:cNvSpPr txBox="1"/>
          <p:nvPr/>
        </p:nvSpPr>
        <p:spPr>
          <a:xfrm>
            <a:off x="758282" y="747131"/>
            <a:ext cx="305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NSIDC Arctic area 10</a:t>
            </a:r>
            <a:r>
              <a:rPr lang="en-US" dirty="0"/>
              <a:t>: Central Arctic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E4BF39-5AE3-6540-A515-C4D4F14DCE66}"/>
              </a:ext>
            </a:extLst>
          </p:cNvPr>
          <p:cNvSpPr txBox="1"/>
          <p:nvPr/>
        </p:nvSpPr>
        <p:spPr>
          <a:xfrm>
            <a:off x="807522" y="313668"/>
            <a:ext cx="282461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Area of Multi Year Ice (MYI)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EF9224-F391-1745-ADD3-1D7A8055B176}"/>
              </a:ext>
            </a:extLst>
          </p:cNvPr>
          <p:cNvSpPr txBox="1"/>
          <p:nvPr/>
        </p:nvSpPr>
        <p:spPr>
          <a:xfrm>
            <a:off x="1929618" y="5594720"/>
            <a:ext cx="540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32879-D8BD-D748-A61C-5A6F0B83CB36}"/>
              </a:ext>
            </a:extLst>
          </p:cNvPr>
          <p:cNvSpPr txBox="1"/>
          <p:nvPr/>
        </p:nvSpPr>
        <p:spPr>
          <a:xfrm>
            <a:off x="1820979" y="4577365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 2019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381E4D-0F4C-C143-B87E-D201CB2E6195}"/>
              </a:ext>
            </a:extLst>
          </p:cNvPr>
          <p:cNvSpPr txBox="1"/>
          <p:nvPr/>
        </p:nvSpPr>
        <p:spPr>
          <a:xfrm>
            <a:off x="4132212" y="5583626"/>
            <a:ext cx="532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0D761B-A99B-8147-813C-B99C90991180}"/>
              </a:ext>
            </a:extLst>
          </p:cNvPr>
          <p:cNvSpPr txBox="1"/>
          <p:nvPr/>
        </p:nvSpPr>
        <p:spPr>
          <a:xfrm>
            <a:off x="6195484" y="5583626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CS2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7D2E94-5C7D-014B-8D31-F81980B3EAFB}"/>
              </a:ext>
            </a:extLst>
          </p:cNvPr>
          <p:cNvSpPr txBox="1"/>
          <p:nvPr/>
        </p:nvSpPr>
        <p:spPr>
          <a:xfrm>
            <a:off x="8393846" y="5552527"/>
            <a:ext cx="830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</a:t>
            </a:r>
            <a:r>
              <a:rPr lang="en-US" sz="1400" baseline="30000" dirty="0"/>
              <a:t>GPOD</a:t>
            </a:r>
            <a:endParaRPr lang="en-US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57F9BB-7FD3-4B4F-AB24-1701433EC309}"/>
              </a:ext>
            </a:extLst>
          </p:cNvPr>
          <p:cNvSpPr txBox="1"/>
          <p:nvPr/>
        </p:nvSpPr>
        <p:spPr>
          <a:xfrm>
            <a:off x="6545184" y="216513"/>
            <a:ext cx="402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Monthly Mean Freeboard : </a:t>
            </a:r>
            <a:r>
              <a:rPr lang="en-US" b="1" dirty="0"/>
              <a:t>Central Arctic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8179AE-6B1A-2E48-BCD5-1548EAC00E74}"/>
              </a:ext>
            </a:extLst>
          </p:cNvPr>
          <p:cNvSpPr txBox="1"/>
          <p:nvPr/>
        </p:nvSpPr>
        <p:spPr>
          <a:xfrm rot="187395">
            <a:off x="7466350" y="2460619"/>
            <a:ext cx="1085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8A94B"/>
                </a:solidFill>
              </a:rPr>
              <a:t>S3A</a:t>
            </a:r>
            <a:endParaRPr lang="en-US" sz="1200" dirty="0">
              <a:solidFill>
                <a:srgbClr val="448ABC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CDDBEF-7907-9244-85E3-A09382C9C842}"/>
              </a:ext>
            </a:extLst>
          </p:cNvPr>
          <p:cNvSpPr txBox="1"/>
          <p:nvPr/>
        </p:nvSpPr>
        <p:spPr>
          <a:xfrm>
            <a:off x="9493517" y="3307932"/>
            <a:ext cx="67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CS2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07708-A2AE-274E-9907-1B6E12E9A9AC}"/>
              </a:ext>
            </a:extLst>
          </p:cNvPr>
          <p:cNvSpPr txBox="1"/>
          <p:nvPr/>
        </p:nvSpPr>
        <p:spPr>
          <a:xfrm rot="336637">
            <a:off x="7470550" y="2143922"/>
            <a:ext cx="1085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48ABC"/>
                </a:solidFill>
              </a:rPr>
              <a:t>S3B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98C108-6040-E64B-9D0D-3A78BE9CFF49}"/>
              </a:ext>
            </a:extLst>
          </p:cNvPr>
          <p:cNvSpPr txBox="1"/>
          <p:nvPr/>
        </p:nvSpPr>
        <p:spPr>
          <a:xfrm rot="20777874">
            <a:off x="8392007" y="3308995"/>
            <a:ext cx="108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58A94B"/>
                </a:solidFill>
              </a:rPr>
              <a:t>S3A</a:t>
            </a:r>
            <a:r>
              <a:rPr lang="en-US" sz="1050" baseline="30000" dirty="0">
                <a:solidFill>
                  <a:srgbClr val="58A94B"/>
                </a:solidFill>
              </a:rPr>
              <a:t>GPOD</a:t>
            </a:r>
            <a:endParaRPr lang="en-US" sz="1050" baseline="30000" dirty="0">
              <a:solidFill>
                <a:srgbClr val="448ABC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A75642-AAE0-544F-9291-1D19DA1408E0}"/>
              </a:ext>
            </a:extLst>
          </p:cNvPr>
          <p:cNvSpPr txBox="1"/>
          <p:nvPr/>
        </p:nvSpPr>
        <p:spPr>
          <a:xfrm rot="20750874">
            <a:off x="8241778" y="3115555"/>
            <a:ext cx="1085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48ABC"/>
                </a:solidFill>
              </a:rPr>
              <a:t>S3B</a:t>
            </a:r>
            <a:r>
              <a:rPr lang="en-US" sz="1200" baseline="30000" dirty="0">
                <a:solidFill>
                  <a:srgbClr val="448ABC"/>
                </a:solidFill>
              </a:rPr>
              <a:t>GPOD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60F42E9-18DF-354D-AF68-CEBEBD362A87}"/>
              </a:ext>
            </a:extLst>
          </p:cNvPr>
          <p:cNvSpPr/>
          <p:nvPr/>
        </p:nvSpPr>
        <p:spPr>
          <a:xfrm>
            <a:off x="1937016" y="1767784"/>
            <a:ext cx="683172" cy="6691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DD9BF-CEDA-8548-B15A-94BECDE7C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65" y="1258917"/>
            <a:ext cx="2748582" cy="26973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10719A8-07DC-8543-9979-850B12F9E477}"/>
              </a:ext>
            </a:extLst>
          </p:cNvPr>
          <p:cNvSpPr txBox="1"/>
          <p:nvPr/>
        </p:nvSpPr>
        <p:spPr>
          <a:xfrm>
            <a:off x="3909857" y="4569770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 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D4932B-CCD2-2047-8613-0464616360E3}"/>
              </a:ext>
            </a:extLst>
          </p:cNvPr>
          <p:cNvSpPr txBox="1"/>
          <p:nvPr/>
        </p:nvSpPr>
        <p:spPr>
          <a:xfrm>
            <a:off x="6104139" y="4593180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 2019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FA357F-A861-0F47-8633-7F7C9D13F8BA}"/>
              </a:ext>
            </a:extLst>
          </p:cNvPr>
          <p:cNvSpPr txBox="1"/>
          <p:nvPr/>
        </p:nvSpPr>
        <p:spPr>
          <a:xfrm>
            <a:off x="8359574" y="4559417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 2019</a:t>
            </a:r>
          </a:p>
        </p:txBody>
      </p:sp>
    </p:spTree>
    <p:extLst>
      <p:ext uri="{BB962C8B-B14F-4D97-AF65-F5344CB8AC3E}">
        <p14:creationId xmlns:p14="http://schemas.microsoft.com/office/powerpoint/2010/main" val="888251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4F5630-CC00-D241-93E6-340ABCF2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41" y="163287"/>
            <a:ext cx="2361314" cy="2249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7F95DB-FE7F-1142-B25D-36C18B567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074" y="155982"/>
            <a:ext cx="2308246" cy="2257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109D3-6A54-D64B-91D5-A7282D20E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504" y="163289"/>
            <a:ext cx="2285719" cy="2249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873F41-49E2-C844-980D-28360ED516D4}"/>
              </a:ext>
            </a:extLst>
          </p:cNvPr>
          <p:cNvSpPr txBox="1"/>
          <p:nvPr/>
        </p:nvSpPr>
        <p:spPr>
          <a:xfrm>
            <a:off x="1909486" y="289628"/>
            <a:ext cx="540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41827-B760-774E-9576-CE662006207F}"/>
              </a:ext>
            </a:extLst>
          </p:cNvPr>
          <p:cNvSpPr txBox="1"/>
          <p:nvPr/>
        </p:nvSpPr>
        <p:spPr>
          <a:xfrm>
            <a:off x="4152342" y="280103"/>
            <a:ext cx="540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721A72-61E3-E345-9BD1-EC812808329F}"/>
              </a:ext>
            </a:extLst>
          </p:cNvPr>
          <p:cNvSpPr txBox="1"/>
          <p:nvPr/>
        </p:nvSpPr>
        <p:spPr>
          <a:xfrm>
            <a:off x="6402898" y="289628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CS2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F8BB18-34DD-C240-99AE-AC3A0C3855DE}"/>
              </a:ext>
            </a:extLst>
          </p:cNvPr>
          <p:cNvSpPr txBox="1"/>
          <p:nvPr/>
        </p:nvSpPr>
        <p:spPr>
          <a:xfrm>
            <a:off x="6277864" y="669496"/>
            <a:ext cx="65594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&lt; 81.35N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C99695-B447-2247-B269-A195709BCF6B}"/>
              </a:ext>
            </a:extLst>
          </p:cNvPr>
          <p:cNvSpPr txBox="1"/>
          <p:nvPr/>
        </p:nvSpPr>
        <p:spPr>
          <a:xfrm>
            <a:off x="1211464" y="335793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 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30635E-CEAB-3E42-ACFB-3EDBF7C19DB3}"/>
              </a:ext>
            </a:extLst>
          </p:cNvPr>
          <p:cNvSpPr txBox="1"/>
          <p:nvPr/>
        </p:nvSpPr>
        <p:spPr>
          <a:xfrm>
            <a:off x="3438717" y="326269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 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F7C50E-6481-7A47-860A-2D239789A32A}"/>
              </a:ext>
            </a:extLst>
          </p:cNvPr>
          <p:cNvSpPr txBox="1"/>
          <p:nvPr/>
        </p:nvSpPr>
        <p:spPr>
          <a:xfrm>
            <a:off x="5662423" y="33579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Jan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70B4FF-C7DF-814B-AB15-79B8FB2AC210}"/>
              </a:ext>
            </a:extLst>
          </p:cNvPr>
          <p:cNvSpPr txBox="1"/>
          <p:nvPr/>
        </p:nvSpPr>
        <p:spPr>
          <a:xfrm>
            <a:off x="7893780" y="2489026"/>
            <a:ext cx="2529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Mean Freeboard:  Winter 2019/2020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E9EAA-0597-1541-AF9E-B94585721BFE}"/>
              </a:ext>
            </a:extLst>
          </p:cNvPr>
          <p:cNvSpPr txBox="1"/>
          <p:nvPr/>
        </p:nvSpPr>
        <p:spPr>
          <a:xfrm>
            <a:off x="8461420" y="4608182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CS2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09417D-94EC-2D4C-B7B0-4B68C46A1039}"/>
              </a:ext>
            </a:extLst>
          </p:cNvPr>
          <p:cNvSpPr txBox="1"/>
          <p:nvPr/>
        </p:nvSpPr>
        <p:spPr>
          <a:xfrm rot="19535475">
            <a:off x="8126752" y="4050414"/>
            <a:ext cx="730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58A94B"/>
                </a:solidFill>
              </a:rPr>
              <a:t>S3A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448ABC"/>
                </a:solidFill>
              </a:rPr>
              <a:t>S3B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03D3C9-CC65-3247-82EE-1C6732A2C2C7}"/>
              </a:ext>
            </a:extLst>
          </p:cNvPr>
          <p:cNvSpPr txBox="1"/>
          <p:nvPr/>
        </p:nvSpPr>
        <p:spPr>
          <a:xfrm>
            <a:off x="6329323" y="1974526"/>
            <a:ext cx="6033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SARin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E020B5-11E4-5C47-8E1B-08311EE10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045" y="2486419"/>
            <a:ext cx="4190775" cy="40880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954A02-252D-E44E-B89F-1D32695F0B49}"/>
              </a:ext>
            </a:extLst>
          </p:cNvPr>
          <p:cNvSpPr txBox="1"/>
          <p:nvPr/>
        </p:nvSpPr>
        <p:spPr>
          <a:xfrm>
            <a:off x="2179752" y="6474492"/>
            <a:ext cx="354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NSIDC Basin 14: Canadian Islands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0850E1-D338-BE47-86AF-85F026EB1AAD}"/>
              </a:ext>
            </a:extLst>
          </p:cNvPr>
          <p:cNvSpPr/>
          <p:nvPr/>
        </p:nvSpPr>
        <p:spPr>
          <a:xfrm>
            <a:off x="1881574" y="4372991"/>
            <a:ext cx="1264613" cy="13551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111E3-0DDF-FB49-B51E-058E3D804A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99"/>
          <a:stretch/>
        </p:blipFill>
        <p:spPr>
          <a:xfrm>
            <a:off x="5662423" y="2804984"/>
            <a:ext cx="6338596" cy="37897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9F768FA-47B8-9C4A-8941-35F3DB684B6B}"/>
              </a:ext>
            </a:extLst>
          </p:cNvPr>
          <p:cNvSpPr txBox="1"/>
          <p:nvPr/>
        </p:nvSpPr>
        <p:spPr>
          <a:xfrm rot="21099982">
            <a:off x="8880926" y="5277162"/>
            <a:ext cx="912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CS2 SARin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768131-5FEC-6D48-8353-1D66E5C6E2D0}"/>
              </a:ext>
            </a:extLst>
          </p:cNvPr>
          <p:cNvSpPr txBox="1"/>
          <p:nvPr/>
        </p:nvSpPr>
        <p:spPr>
          <a:xfrm rot="20513273">
            <a:off x="9792414" y="3696830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>
                <a:solidFill>
                  <a:srgbClr val="448ABC"/>
                </a:solidFill>
              </a:rPr>
              <a:t>S3B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E15D0-D827-744F-A368-DDBBC19B134A}"/>
              </a:ext>
            </a:extLst>
          </p:cNvPr>
          <p:cNvSpPr txBox="1"/>
          <p:nvPr/>
        </p:nvSpPr>
        <p:spPr>
          <a:xfrm rot="20513273">
            <a:off x="9967112" y="3989253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58A94B"/>
                </a:solidFill>
              </a:rPr>
              <a:t>S3A</a:t>
            </a:r>
            <a:endParaRPr lang="en-US" sz="1200" dirty="0">
              <a:solidFill>
                <a:srgbClr val="448AB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72FF8-289C-864C-AFAF-47123CA24DB0}"/>
              </a:ext>
            </a:extLst>
          </p:cNvPr>
          <p:cNvSpPr txBox="1"/>
          <p:nvPr/>
        </p:nvSpPr>
        <p:spPr>
          <a:xfrm rot="19439025">
            <a:off x="10579086" y="4469683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>
                <a:solidFill>
                  <a:srgbClr val="448ABC"/>
                </a:solidFill>
              </a:rPr>
              <a:t>S3B</a:t>
            </a:r>
            <a:r>
              <a:rPr lang="en-US" sz="1200" baseline="30000" dirty="0">
                <a:solidFill>
                  <a:srgbClr val="448ABC"/>
                </a:solidFill>
              </a:rPr>
              <a:t>G-POD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6A4B43-95BD-2A44-B02B-45CBE982884D}"/>
              </a:ext>
            </a:extLst>
          </p:cNvPr>
          <p:cNvSpPr txBox="1"/>
          <p:nvPr/>
        </p:nvSpPr>
        <p:spPr>
          <a:xfrm rot="19903496">
            <a:off x="9740534" y="4346003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58A94B"/>
                </a:solidFill>
              </a:rPr>
              <a:t>S3A</a:t>
            </a:r>
            <a:r>
              <a:rPr lang="en-US" sz="1200" baseline="30000" dirty="0">
                <a:solidFill>
                  <a:srgbClr val="58A94B"/>
                </a:solidFill>
              </a:rPr>
              <a:t>G-POD</a:t>
            </a:r>
            <a:endParaRPr lang="en-US" sz="1200" baseline="30000" dirty="0">
              <a:solidFill>
                <a:srgbClr val="448A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29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1" y="161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2202373" y="619505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Gridded Freeboard Uncertainty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4CD54-B178-6E4B-BA70-2C2D26C8633B}"/>
              </a:ext>
            </a:extLst>
          </p:cNvPr>
          <p:cNvSpPr txBox="1"/>
          <p:nvPr/>
        </p:nvSpPr>
        <p:spPr>
          <a:xfrm>
            <a:off x="3381380" y="1296358"/>
            <a:ext cx="386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available L2 data from &lt;= PB 2.68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C92B8C-1288-3848-AB9A-60E2A96EED48}"/>
              </a:ext>
            </a:extLst>
          </p:cNvPr>
          <p:cNvCxnSpPr>
            <a:cxnSpLocks/>
          </p:cNvCxnSpPr>
          <p:nvPr/>
        </p:nvCxnSpPr>
        <p:spPr>
          <a:xfrm>
            <a:off x="38541" y="4107136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BAFB06-8603-1546-B05E-1C5404C0F04B}"/>
              </a:ext>
            </a:extLst>
          </p:cNvPr>
          <p:cNvCxnSpPr>
            <a:cxnSpLocks/>
          </p:cNvCxnSpPr>
          <p:nvPr/>
        </p:nvCxnSpPr>
        <p:spPr>
          <a:xfrm>
            <a:off x="38541" y="5788760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EDDFF4-9D2B-9E42-AF53-8BF2BFA8C04A}"/>
              </a:ext>
            </a:extLst>
          </p:cNvPr>
          <p:cNvCxnSpPr/>
          <p:nvPr/>
        </p:nvCxnSpPr>
        <p:spPr>
          <a:xfrm>
            <a:off x="5272244" y="4339788"/>
            <a:ext cx="0" cy="105435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2A27396-FF92-0E48-84F5-701AAD3A49E3}"/>
              </a:ext>
            </a:extLst>
          </p:cNvPr>
          <p:cNvSpPr/>
          <p:nvPr/>
        </p:nvSpPr>
        <p:spPr>
          <a:xfrm>
            <a:off x="5066970" y="4330457"/>
            <a:ext cx="438539" cy="4665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9CA153-A6D7-5342-AA9F-20ACE32B5D92}"/>
              </a:ext>
            </a:extLst>
          </p:cNvPr>
          <p:cNvSpPr/>
          <p:nvPr/>
        </p:nvSpPr>
        <p:spPr>
          <a:xfrm>
            <a:off x="5066970" y="5380151"/>
            <a:ext cx="438539" cy="4665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79A312-E6CF-1742-9B41-75421AFFD710}"/>
              </a:ext>
            </a:extLst>
          </p:cNvPr>
          <p:cNvSpPr/>
          <p:nvPr/>
        </p:nvSpPr>
        <p:spPr>
          <a:xfrm>
            <a:off x="5245483" y="4796216"/>
            <a:ext cx="74645" cy="746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9D0C7D-1C37-C64C-8F2C-E842302F351D}"/>
              </a:ext>
            </a:extLst>
          </p:cNvPr>
          <p:cNvSpPr txBox="1"/>
          <p:nvPr/>
        </p:nvSpPr>
        <p:spPr>
          <a:xfrm>
            <a:off x="5327377" y="4672267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EB06B92-3245-1E40-851A-BBAE2220DC56}"/>
              </a:ext>
            </a:extLst>
          </p:cNvPr>
          <p:cNvSpPr/>
          <p:nvPr/>
        </p:nvSpPr>
        <p:spPr>
          <a:xfrm rot="20493988">
            <a:off x="6049214" y="4230953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6F379B2-6CEA-4242-98D6-8D8C1CDED77C}"/>
              </a:ext>
            </a:extLst>
          </p:cNvPr>
          <p:cNvSpPr/>
          <p:nvPr/>
        </p:nvSpPr>
        <p:spPr>
          <a:xfrm rot="20493988">
            <a:off x="4116932" y="5125048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08A1EBE-D3EF-3E49-9FF6-91BC1D06C51C}"/>
              </a:ext>
            </a:extLst>
          </p:cNvPr>
          <p:cNvSpPr/>
          <p:nvPr/>
        </p:nvSpPr>
        <p:spPr>
          <a:xfrm rot="20493988">
            <a:off x="4309702" y="5221439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8A02D9-BA80-6841-AE58-14744D9AD506}"/>
              </a:ext>
            </a:extLst>
          </p:cNvPr>
          <p:cNvSpPr/>
          <p:nvPr/>
        </p:nvSpPr>
        <p:spPr>
          <a:xfrm rot="20493988">
            <a:off x="4502472" y="5317830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BC71AFE-7953-7446-905E-9B82AF4A8968}"/>
              </a:ext>
            </a:extLst>
          </p:cNvPr>
          <p:cNvSpPr/>
          <p:nvPr/>
        </p:nvSpPr>
        <p:spPr>
          <a:xfrm rot="20493988">
            <a:off x="4695242" y="5414221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5E2B8DFB-2C79-8C4D-AC19-3E4BA8946A38}"/>
              </a:ext>
            </a:extLst>
          </p:cNvPr>
          <p:cNvSpPr/>
          <p:nvPr/>
        </p:nvSpPr>
        <p:spPr>
          <a:xfrm rot="20493988">
            <a:off x="4888012" y="5510612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8CEDFA5-B4BC-C243-9B8D-DFBC5D1540FE}"/>
              </a:ext>
            </a:extLst>
          </p:cNvPr>
          <p:cNvSpPr/>
          <p:nvPr/>
        </p:nvSpPr>
        <p:spPr>
          <a:xfrm rot="20493988">
            <a:off x="5080782" y="5607003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EDF6426-BD66-0340-B452-C568147B1E6B}"/>
              </a:ext>
            </a:extLst>
          </p:cNvPr>
          <p:cNvSpPr/>
          <p:nvPr/>
        </p:nvSpPr>
        <p:spPr>
          <a:xfrm rot="20493988">
            <a:off x="5273552" y="5703394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5E1EBD02-3E3A-F94A-842F-FF78AB66458B}"/>
              </a:ext>
            </a:extLst>
          </p:cNvPr>
          <p:cNvSpPr/>
          <p:nvPr/>
        </p:nvSpPr>
        <p:spPr>
          <a:xfrm rot="20493988">
            <a:off x="6049213" y="5459912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67FF64F5-41C6-C348-9ABB-09E486FDF4E2}"/>
              </a:ext>
            </a:extLst>
          </p:cNvPr>
          <p:cNvSpPr/>
          <p:nvPr/>
        </p:nvSpPr>
        <p:spPr>
          <a:xfrm rot="20493988">
            <a:off x="6241983" y="5556303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9B8B7485-D87E-2F4B-AD7F-EA72FF7DED8E}"/>
              </a:ext>
            </a:extLst>
          </p:cNvPr>
          <p:cNvSpPr/>
          <p:nvPr/>
        </p:nvSpPr>
        <p:spPr>
          <a:xfrm rot="20493988">
            <a:off x="6434753" y="5652694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912F8F56-BE90-C544-AB2D-99875DF62485}"/>
              </a:ext>
            </a:extLst>
          </p:cNvPr>
          <p:cNvSpPr/>
          <p:nvPr/>
        </p:nvSpPr>
        <p:spPr>
          <a:xfrm rot="20493988">
            <a:off x="4357351" y="4614283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DC5CAB2-AC7D-6948-8FDE-F52F563355FE}"/>
              </a:ext>
            </a:extLst>
          </p:cNvPr>
          <p:cNvSpPr/>
          <p:nvPr/>
        </p:nvSpPr>
        <p:spPr>
          <a:xfrm rot="20493988">
            <a:off x="4550121" y="4710674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C36432ED-5151-FB48-BF18-4641914715A5}"/>
              </a:ext>
            </a:extLst>
          </p:cNvPr>
          <p:cNvSpPr/>
          <p:nvPr/>
        </p:nvSpPr>
        <p:spPr>
          <a:xfrm rot="20493988">
            <a:off x="4742891" y="4807065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E4EAE905-7BF9-1B4B-A402-20BAB21ADD61}"/>
              </a:ext>
            </a:extLst>
          </p:cNvPr>
          <p:cNvSpPr/>
          <p:nvPr/>
        </p:nvSpPr>
        <p:spPr>
          <a:xfrm rot="20493988">
            <a:off x="4935661" y="4903456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2791EEFB-E6D9-E943-B7D0-FC70A36C8F3C}"/>
              </a:ext>
            </a:extLst>
          </p:cNvPr>
          <p:cNvSpPr/>
          <p:nvPr/>
        </p:nvSpPr>
        <p:spPr>
          <a:xfrm rot="20493988">
            <a:off x="5128431" y="4999847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5C3C0692-F140-5743-A4B8-F44C5B97F830}"/>
              </a:ext>
            </a:extLst>
          </p:cNvPr>
          <p:cNvSpPr/>
          <p:nvPr/>
        </p:nvSpPr>
        <p:spPr>
          <a:xfrm rot="20493988">
            <a:off x="5321201" y="5096238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5FDAEC45-C203-6D44-8F57-3C0926B4C9DE}"/>
              </a:ext>
            </a:extLst>
          </p:cNvPr>
          <p:cNvSpPr/>
          <p:nvPr/>
        </p:nvSpPr>
        <p:spPr>
          <a:xfrm rot="20493988">
            <a:off x="5513971" y="5192629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F1480265-E54F-0F49-ABE2-42B03FF46258}"/>
              </a:ext>
            </a:extLst>
          </p:cNvPr>
          <p:cNvSpPr/>
          <p:nvPr/>
        </p:nvSpPr>
        <p:spPr>
          <a:xfrm rot="20493988">
            <a:off x="5706741" y="5289020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FB8A02A7-AA80-2F48-A1BF-CB42B4E2BC3E}"/>
              </a:ext>
            </a:extLst>
          </p:cNvPr>
          <p:cNvSpPr/>
          <p:nvPr/>
        </p:nvSpPr>
        <p:spPr>
          <a:xfrm rot="20493988">
            <a:off x="5899511" y="5385411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0FE9D3A3-85AE-8444-B886-5019C1061896}"/>
              </a:ext>
            </a:extLst>
          </p:cNvPr>
          <p:cNvSpPr/>
          <p:nvPr/>
        </p:nvSpPr>
        <p:spPr>
          <a:xfrm rot="20493988">
            <a:off x="6201613" y="4832671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EE39B2E4-92B9-1448-A2D6-5550724DE1E1}"/>
              </a:ext>
            </a:extLst>
          </p:cNvPr>
          <p:cNvSpPr/>
          <p:nvPr/>
        </p:nvSpPr>
        <p:spPr>
          <a:xfrm rot="20493988">
            <a:off x="6394383" y="4929062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62F8F806-6C77-0340-90EB-E098E50BDDF6}"/>
              </a:ext>
            </a:extLst>
          </p:cNvPr>
          <p:cNvSpPr/>
          <p:nvPr/>
        </p:nvSpPr>
        <p:spPr>
          <a:xfrm rot="20493988">
            <a:off x="4895291" y="4179824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F68E3EB0-E770-8441-B689-97E2BF938BC6}"/>
              </a:ext>
            </a:extLst>
          </p:cNvPr>
          <p:cNvSpPr/>
          <p:nvPr/>
        </p:nvSpPr>
        <p:spPr>
          <a:xfrm rot="20493988">
            <a:off x="5088061" y="4276215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EE7586AE-65AD-C645-9F03-C92A5D3EE018}"/>
              </a:ext>
            </a:extLst>
          </p:cNvPr>
          <p:cNvSpPr/>
          <p:nvPr/>
        </p:nvSpPr>
        <p:spPr>
          <a:xfrm rot="20493988">
            <a:off x="5280831" y="4372606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3E0C999E-E4CC-B649-AA59-6C103EBD4EBF}"/>
              </a:ext>
            </a:extLst>
          </p:cNvPr>
          <p:cNvSpPr/>
          <p:nvPr/>
        </p:nvSpPr>
        <p:spPr>
          <a:xfrm rot="20493988">
            <a:off x="5473601" y="4468997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1774A6D8-73F1-1C4E-BA34-422F9077B7CD}"/>
              </a:ext>
            </a:extLst>
          </p:cNvPr>
          <p:cNvSpPr/>
          <p:nvPr/>
        </p:nvSpPr>
        <p:spPr>
          <a:xfrm rot="20493988">
            <a:off x="5666371" y="4565388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CA16BC6F-BF42-3D4B-80ED-A0B3BDC37FE4}"/>
              </a:ext>
            </a:extLst>
          </p:cNvPr>
          <p:cNvSpPr/>
          <p:nvPr/>
        </p:nvSpPr>
        <p:spPr>
          <a:xfrm rot="20493988">
            <a:off x="5859141" y="4661779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19F05F69-06F7-B944-90C6-7912CDC3172D}"/>
              </a:ext>
            </a:extLst>
          </p:cNvPr>
          <p:cNvSpPr/>
          <p:nvPr/>
        </p:nvSpPr>
        <p:spPr>
          <a:xfrm rot="20493988">
            <a:off x="6051911" y="4758170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E3C578C3-7918-A249-8658-576961B9D59B}"/>
              </a:ext>
            </a:extLst>
          </p:cNvPr>
          <p:cNvSpPr/>
          <p:nvPr/>
        </p:nvSpPr>
        <p:spPr>
          <a:xfrm rot="6193067">
            <a:off x="6401396" y="5142089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E1215F5F-3080-7440-BAA8-D2FDA49654B1}"/>
              </a:ext>
            </a:extLst>
          </p:cNvPr>
          <p:cNvSpPr/>
          <p:nvPr/>
        </p:nvSpPr>
        <p:spPr>
          <a:xfrm rot="6193067">
            <a:off x="6218187" y="5255605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A1B11DE6-A81B-1748-9864-C63D1066DD25}"/>
              </a:ext>
            </a:extLst>
          </p:cNvPr>
          <p:cNvSpPr/>
          <p:nvPr/>
        </p:nvSpPr>
        <p:spPr>
          <a:xfrm rot="6193067">
            <a:off x="6034977" y="5369121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9C7DD36B-E708-0147-BC1F-38B96B1294CF}"/>
              </a:ext>
            </a:extLst>
          </p:cNvPr>
          <p:cNvSpPr/>
          <p:nvPr/>
        </p:nvSpPr>
        <p:spPr>
          <a:xfrm rot="6193067">
            <a:off x="5851768" y="5482637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335EF9AE-506E-224B-956B-DC1FA0F783CD}"/>
              </a:ext>
            </a:extLst>
          </p:cNvPr>
          <p:cNvSpPr/>
          <p:nvPr/>
        </p:nvSpPr>
        <p:spPr>
          <a:xfrm rot="6193067">
            <a:off x="5668559" y="5596153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3D78407D-66AA-444D-BC0B-C56EC4247CA0}"/>
              </a:ext>
            </a:extLst>
          </p:cNvPr>
          <p:cNvSpPr/>
          <p:nvPr/>
        </p:nvSpPr>
        <p:spPr>
          <a:xfrm rot="6193067">
            <a:off x="5485349" y="5709669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15262DB1-D512-E446-A3C9-BA4C8C98D1B6}"/>
              </a:ext>
            </a:extLst>
          </p:cNvPr>
          <p:cNvSpPr/>
          <p:nvPr/>
        </p:nvSpPr>
        <p:spPr>
          <a:xfrm rot="6193067">
            <a:off x="5851708" y="4335877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01402C05-4113-1440-90D1-AC9C3C3EEA27}"/>
              </a:ext>
            </a:extLst>
          </p:cNvPr>
          <p:cNvSpPr/>
          <p:nvPr/>
        </p:nvSpPr>
        <p:spPr>
          <a:xfrm rot="6193067">
            <a:off x="5668498" y="4449392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7B7D2B0D-A38B-D641-8172-A8B73AC69CA5}"/>
              </a:ext>
            </a:extLst>
          </p:cNvPr>
          <p:cNvSpPr/>
          <p:nvPr/>
        </p:nvSpPr>
        <p:spPr>
          <a:xfrm rot="6193067">
            <a:off x="5485289" y="4562908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8F4470A7-1347-7843-942C-07E85EE65913}"/>
              </a:ext>
            </a:extLst>
          </p:cNvPr>
          <p:cNvSpPr/>
          <p:nvPr/>
        </p:nvSpPr>
        <p:spPr>
          <a:xfrm rot="6193067">
            <a:off x="5302080" y="4676424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31B61532-2BBA-C54A-B8ED-DFAEAF88B1F5}"/>
              </a:ext>
            </a:extLst>
          </p:cNvPr>
          <p:cNvSpPr/>
          <p:nvPr/>
        </p:nvSpPr>
        <p:spPr>
          <a:xfrm rot="6193067">
            <a:off x="5118870" y="4789940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BC311EAA-1D04-7A42-9E9A-F49C640E2EFA}"/>
              </a:ext>
            </a:extLst>
          </p:cNvPr>
          <p:cNvSpPr/>
          <p:nvPr/>
        </p:nvSpPr>
        <p:spPr>
          <a:xfrm rot="6193067">
            <a:off x="4935661" y="4903456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7383D09C-3CDE-1B48-916D-6AE0B631B016}"/>
              </a:ext>
            </a:extLst>
          </p:cNvPr>
          <p:cNvSpPr/>
          <p:nvPr/>
        </p:nvSpPr>
        <p:spPr>
          <a:xfrm rot="6193067">
            <a:off x="4752452" y="5016972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ECF4DDA1-C479-5F47-8B9A-73AE1CD1B70D}"/>
              </a:ext>
            </a:extLst>
          </p:cNvPr>
          <p:cNvSpPr/>
          <p:nvPr/>
        </p:nvSpPr>
        <p:spPr>
          <a:xfrm rot="6193067">
            <a:off x="4569242" y="5130488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F5F7D017-FA7F-6F42-8945-7CC9FFB1B864}"/>
              </a:ext>
            </a:extLst>
          </p:cNvPr>
          <p:cNvSpPr/>
          <p:nvPr/>
        </p:nvSpPr>
        <p:spPr>
          <a:xfrm rot="6193067">
            <a:off x="4386033" y="5244004"/>
            <a:ext cx="48127" cy="48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62A022DC-0A8C-5348-AAB1-E67BA2EF8F8D}"/>
              </a:ext>
            </a:extLst>
          </p:cNvPr>
          <p:cNvSpPr/>
          <p:nvPr/>
        </p:nvSpPr>
        <p:spPr>
          <a:xfrm rot="6193067">
            <a:off x="4202824" y="5357520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07F589BF-3659-E642-A934-46A1395926E0}"/>
              </a:ext>
            </a:extLst>
          </p:cNvPr>
          <p:cNvSpPr/>
          <p:nvPr/>
        </p:nvSpPr>
        <p:spPr>
          <a:xfrm rot="6193067">
            <a:off x="4019614" y="5471035"/>
            <a:ext cx="48127" cy="4812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8B7E5B16-1BD8-FC4C-A879-8046EB7612E6}"/>
              </a:ext>
            </a:extLst>
          </p:cNvPr>
          <p:cNvSpPr txBox="1"/>
          <p:nvPr/>
        </p:nvSpPr>
        <p:spPr>
          <a:xfrm>
            <a:off x="5122056" y="388997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25km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33C591B0-6D6D-9D40-81FD-95C25AF3BD54}"/>
              </a:ext>
            </a:extLst>
          </p:cNvPr>
          <p:cNvSpPr txBox="1"/>
          <p:nvPr/>
        </p:nvSpPr>
        <p:spPr>
          <a:xfrm rot="17136936">
            <a:off x="3805643" y="471771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25km</a:t>
            </a:r>
          </a:p>
        </p:txBody>
      </p: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3100A931-FE0C-7B40-A4FD-5C0463EE02FE}"/>
              </a:ext>
            </a:extLst>
          </p:cNvPr>
          <p:cNvCxnSpPr>
            <a:cxnSpLocks/>
          </p:cNvCxnSpPr>
          <p:nvPr/>
        </p:nvCxnSpPr>
        <p:spPr>
          <a:xfrm flipV="1">
            <a:off x="3674613" y="2223475"/>
            <a:ext cx="1122780" cy="460683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C5B03CEF-76BE-C142-B864-1812D539EC49}"/>
              </a:ext>
            </a:extLst>
          </p:cNvPr>
          <p:cNvCxnSpPr>
            <a:cxnSpLocks/>
          </p:cNvCxnSpPr>
          <p:nvPr/>
        </p:nvCxnSpPr>
        <p:spPr>
          <a:xfrm flipH="1" flipV="1">
            <a:off x="5722659" y="2200275"/>
            <a:ext cx="1149686" cy="46266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5A7D3921-10F6-4344-942C-C5F3F241575F}"/>
              </a:ext>
            </a:extLst>
          </p:cNvPr>
          <p:cNvCxnSpPr>
            <a:cxnSpLocks/>
          </p:cNvCxnSpPr>
          <p:nvPr/>
        </p:nvCxnSpPr>
        <p:spPr>
          <a:xfrm>
            <a:off x="170046" y="3014423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933884D4-4188-D14D-BFFD-3F9656F6BB60}"/>
              </a:ext>
            </a:extLst>
          </p:cNvPr>
          <p:cNvCxnSpPr>
            <a:cxnSpLocks/>
          </p:cNvCxnSpPr>
          <p:nvPr/>
        </p:nvCxnSpPr>
        <p:spPr>
          <a:xfrm>
            <a:off x="292008" y="2396802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879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FD7AB3F-36D2-8043-B303-3AC5236B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19" y="1207878"/>
            <a:ext cx="5731510" cy="468757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F9B2BD9-5F50-814B-8117-9BFF4E66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8360"/>
            <a:ext cx="5731510" cy="4586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830EC-E281-9643-BCF6-4D1A80A8752C}"/>
              </a:ext>
            </a:extLst>
          </p:cNvPr>
          <p:cNvSpPr txBox="1"/>
          <p:nvPr/>
        </p:nvSpPr>
        <p:spPr>
          <a:xfrm>
            <a:off x="3557239" y="468351"/>
            <a:ext cx="311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Gridded Freeboard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95CD7-81F6-1F40-838D-54B0821DEC03}"/>
              </a:ext>
            </a:extLst>
          </p:cNvPr>
          <p:cNvSpPr txBox="1"/>
          <p:nvPr/>
        </p:nvSpPr>
        <p:spPr>
          <a:xfrm>
            <a:off x="1796228" y="777886"/>
            <a:ext cx="54053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D12E6-8005-F64D-B739-B343429B06F9}"/>
              </a:ext>
            </a:extLst>
          </p:cNvPr>
          <p:cNvSpPr txBox="1"/>
          <p:nvPr/>
        </p:nvSpPr>
        <p:spPr>
          <a:xfrm>
            <a:off x="8115252" y="777886"/>
            <a:ext cx="5309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CS2</a:t>
            </a:r>
          </a:p>
        </p:txBody>
      </p:sp>
    </p:spTree>
    <p:extLst>
      <p:ext uri="{BB962C8B-B14F-4D97-AF65-F5344CB8AC3E}">
        <p14:creationId xmlns:p14="http://schemas.microsoft.com/office/powerpoint/2010/main" val="1995172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3206714" y="481783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Known L1b Issues (PB2.68)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282253C-8279-684F-B4D7-7B8866053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436972"/>
              </p:ext>
            </p:extLst>
          </p:nvPr>
        </p:nvGraphicFramePr>
        <p:xfrm>
          <a:off x="1426029" y="2331720"/>
          <a:ext cx="9339942" cy="32918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64">
                  <a:extLst>
                    <a:ext uri="{9D8B030D-6E8A-4147-A177-3AD203B41FA5}">
                      <a16:colId xmlns:a16="http://schemas.microsoft.com/office/drawing/2014/main" val="2444679025"/>
                    </a:ext>
                  </a:extLst>
                </a:gridCol>
                <a:gridCol w="3025547">
                  <a:extLst>
                    <a:ext uri="{9D8B030D-6E8A-4147-A177-3AD203B41FA5}">
                      <a16:colId xmlns:a16="http://schemas.microsoft.com/office/drawing/2014/main" val="2839151897"/>
                    </a:ext>
                  </a:extLst>
                </a:gridCol>
                <a:gridCol w="4104884">
                  <a:extLst>
                    <a:ext uri="{9D8B030D-6E8A-4147-A177-3AD203B41FA5}">
                      <a16:colId xmlns:a16="http://schemas.microsoft.com/office/drawing/2014/main" val="3835508484"/>
                    </a:ext>
                  </a:extLst>
                </a:gridCol>
                <a:gridCol w="1713947">
                  <a:extLst>
                    <a:ext uri="{9D8B030D-6E8A-4147-A177-3AD203B41FA5}">
                      <a16:colId xmlns:a16="http://schemas.microsoft.com/office/drawing/2014/main" val="3294857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Resolved in Thematic TDS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283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 Hamming weighting in L1b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Hamming weighting dampens the contribution from high off-nadir beams to mitigate the effect of side-lobe ambiguities.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can result in contamination of echoes over floes with off-nadir leads.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69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Zero-padding in L1b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Under-sampled specular echoes over Leads :  3x loss of precision in lead SSHA, jitter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✓</a:t>
                      </a:r>
                    </a:p>
                    <a:p>
                      <a:r>
                        <a:rPr lang="en-US" dirty="0"/>
                        <a:t>Sampling rate 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018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68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2088502" y="2608719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S3 Freeboard Measurement Coverage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4CD54-B178-6E4B-BA70-2C2D26C8633B}"/>
              </a:ext>
            </a:extLst>
          </p:cNvPr>
          <p:cNvSpPr txBox="1"/>
          <p:nvPr/>
        </p:nvSpPr>
        <p:spPr>
          <a:xfrm>
            <a:off x="2088502" y="3602951"/>
            <a:ext cx="386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available L2 data from &lt;= PB 2.68</a:t>
            </a:r>
          </a:p>
        </p:txBody>
      </p:sp>
    </p:spTree>
    <p:extLst>
      <p:ext uri="{BB962C8B-B14F-4D97-AF65-F5344CB8AC3E}">
        <p14:creationId xmlns:p14="http://schemas.microsoft.com/office/powerpoint/2010/main" val="3390914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343F74-6F9C-9C41-8B8A-50B3872F7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32" y="902283"/>
            <a:ext cx="11533135" cy="50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3454908" y="233589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L2 Sea Ice Evolutions/Tuning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282253C-8279-684F-B4D7-7B8866053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601701"/>
              </p:ext>
            </p:extLst>
          </p:nvPr>
        </p:nvGraphicFramePr>
        <p:xfrm>
          <a:off x="1112519" y="1113509"/>
          <a:ext cx="9339942" cy="42113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64">
                  <a:extLst>
                    <a:ext uri="{9D8B030D-6E8A-4147-A177-3AD203B41FA5}">
                      <a16:colId xmlns:a16="http://schemas.microsoft.com/office/drawing/2014/main" val="2444679025"/>
                    </a:ext>
                  </a:extLst>
                </a:gridCol>
                <a:gridCol w="3016168">
                  <a:extLst>
                    <a:ext uri="{9D8B030D-6E8A-4147-A177-3AD203B41FA5}">
                      <a16:colId xmlns:a16="http://schemas.microsoft.com/office/drawing/2014/main" val="2839151897"/>
                    </a:ext>
                  </a:extLst>
                </a:gridCol>
                <a:gridCol w="4114263">
                  <a:extLst>
                    <a:ext uri="{9D8B030D-6E8A-4147-A177-3AD203B41FA5}">
                      <a16:colId xmlns:a16="http://schemas.microsoft.com/office/drawing/2014/main" val="3835508484"/>
                    </a:ext>
                  </a:extLst>
                </a:gridCol>
                <a:gridCol w="1713947">
                  <a:extLst>
                    <a:ext uri="{9D8B030D-6E8A-4147-A177-3AD203B41FA5}">
                      <a16:colId xmlns:a16="http://schemas.microsoft.com/office/drawing/2014/main" val="3294857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Evolution/Tuning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Thematic TDS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283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Tuning of discrimination thresholds from OLCI imagery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Improved surface type discrimination: [Leads, Sea Ice Floes, Open Ocean, Unclassified]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✓</a:t>
                      </a:r>
                    </a:p>
                    <a:p>
                      <a:r>
                        <a:rPr lang="en-US" dirty="0"/>
                        <a:t>[Will require re-tuning]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69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Tuning of sea ice </a:t>
                      </a:r>
                      <a:r>
                        <a:rPr lang="en-US" i="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retracker</a:t>
                      </a:r>
                      <a:r>
                        <a:rPr lang="en-US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bias following MSSL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Improves the accuracy of the bias between floe and lead </a:t>
                      </a:r>
                      <a:r>
                        <a:rPr lang="en-US" sz="1800" kern="120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retrackers</a:t>
                      </a:r>
                      <a:endParaRPr lang="en-US" sz="18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✓</a:t>
                      </a:r>
                    </a:p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[Will require re-tuning]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581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Using Sea ice type in discrimination filtering (from instrument sea ice type parameter or daily OSI-SAF sea ice type ADF) as </a:t>
                      </a:r>
                      <a:r>
                        <a:rPr lang="en-GB" sz="1800" i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Tilling et al, 2018.</a:t>
                      </a:r>
                      <a:endParaRPr lang="en-US" i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Allow improved filtering of ambiguous regions between MYI and FYI, as well as ice free and unclassified regions</a:t>
                      </a:r>
                      <a:endParaRPr lang="en-US" sz="18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018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455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91E970-7D3A-B443-AEAB-3E9E081559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68421" y="1320076"/>
            <a:ext cx="5181600" cy="3886200"/>
          </a:xfrm>
        </p:spPr>
      </p:pic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6957E8-0E24-AE4D-B93A-A8CE67060D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43181" y="1320076"/>
            <a:ext cx="5181600" cy="38862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BE7EA2-BA5B-8944-9E6D-F5968B59264A}"/>
              </a:ext>
            </a:extLst>
          </p:cNvPr>
          <p:cNvSpPr/>
          <p:nvPr/>
        </p:nvSpPr>
        <p:spPr>
          <a:xfrm>
            <a:off x="0" y="0"/>
            <a:ext cx="12192000" cy="37538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E1C54-8BBE-074D-BD6A-09E53DC7F0C4}"/>
              </a:ext>
            </a:extLst>
          </p:cNvPr>
          <p:cNvSpPr txBox="1"/>
          <p:nvPr/>
        </p:nvSpPr>
        <p:spPr>
          <a:xfrm>
            <a:off x="307984" y="-6521"/>
            <a:ext cx="307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S3 Discrimination Tuning Study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13C31E-E38A-8A40-9FBB-2A850FA7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585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Lead/Floe Discrimination using </a:t>
            </a:r>
            <a:r>
              <a:rPr lang="en-US" sz="4000" b="1" dirty="0"/>
              <a:t>S3 OLCI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9465F186-5088-7948-A8E4-C66D15543F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59742" y="1320076"/>
            <a:ext cx="4468283" cy="3351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4023ED-FB15-3B4C-8D2A-18484796FAC4}"/>
              </a:ext>
            </a:extLst>
          </p:cNvPr>
          <p:cNvSpPr txBox="1"/>
          <p:nvPr/>
        </p:nvSpPr>
        <p:spPr>
          <a:xfrm>
            <a:off x="916591" y="5139143"/>
            <a:ext cx="2011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Discrimination with</a:t>
            </a:r>
            <a:br>
              <a:rPr lang="en-US" dirty="0"/>
            </a:br>
            <a:r>
              <a:rPr lang="en-US" dirty="0"/>
              <a:t>Current Thresholds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C9CE54-FBCB-7648-B978-D270BA687679}"/>
              </a:ext>
            </a:extLst>
          </p:cNvPr>
          <p:cNvSpPr txBox="1"/>
          <p:nvPr/>
        </p:nvSpPr>
        <p:spPr>
          <a:xfrm>
            <a:off x="5090212" y="5139142"/>
            <a:ext cx="2126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Discrimination with</a:t>
            </a:r>
            <a:br>
              <a:rPr lang="en-US" dirty="0"/>
            </a:br>
            <a:r>
              <a:rPr lang="en-US" dirty="0"/>
              <a:t>Retuned Thresholds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A11DD2-0BD7-9146-9E14-8D1FF59AC950}"/>
              </a:ext>
            </a:extLst>
          </p:cNvPr>
          <p:cNvSpPr/>
          <p:nvPr/>
        </p:nvSpPr>
        <p:spPr>
          <a:xfrm>
            <a:off x="8863594" y="857254"/>
            <a:ext cx="2882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(Ocean and Land Colour Instrument) 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BAD38-08DB-3945-8D3A-67396C7813AC}"/>
              </a:ext>
            </a:extLst>
          </p:cNvPr>
          <p:cNvSpPr txBox="1"/>
          <p:nvPr/>
        </p:nvSpPr>
        <p:spPr>
          <a:xfrm>
            <a:off x="1083645" y="5785473"/>
            <a:ext cx="1527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lead </a:t>
            </a:r>
            <a:r>
              <a:rPr lang="en-US" sz="1400" dirty="0" err="1"/>
              <a:t>peakiness</a:t>
            </a:r>
            <a:r>
              <a:rPr lang="en-US" sz="1400" dirty="0"/>
              <a:t>: 21</a:t>
            </a:r>
          </a:p>
          <a:p>
            <a:r>
              <a:rPr lang="en-US" sz="1400" dirty="0"/>
              <a:t>floe </a:t>
            </a:r>
            <a:r>
              <a:rPr lang="en-US" sz="1400" dirty="0" err="1"/>
              <a:t>peakiness</a:t>
            </a:r>
            <a:r>
              <a:rPr lang="en-US" sz="1400" dirty="0"/>
              <a:t>: 11</a:t>
            </a:r>
          </a:p>
          <a:p>
            <a:r>
              <a:rPr lang="en-US" sz="1400" dirty="0"/>
              <a:t>lead SSD: n/a</a:t>
            </a:r>
          </a:p>
          <a:p>
            <a:r>
              <a:rPr lang="en-US" sz="1400" dirty="0"/>
              <a:t>floe SSD: n/a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F00529-F5B5-3D47-9220-1BADC42A4ECB}"/>
              </a:ext>
            </a:extLst>
          </p:cNvPr>
          <p:cNvSpPr txBox="1"/>
          <p:nvPr/>
        </p:nvSpPr>
        <p:spPr>
          <a:xfrm>
            <a:off x="5389653" y="5785473"/>
            <a:ext cx="1527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lead </a:t>
            </a:r>
            <a:r>
              <a:rPr lang="en-US" sz="1400" dirty="0" err="1"/>
              <a:t>peakiness</a:t>
            </a:r>
            <a:r>
              <a:rPr lang="en-US" sz="1400" dirty="0"/>
              <a:t>: 24</a:t>
            </a:r>
          </a:p>
          <a:p>
            <a:r>
              <a:rPr lang="en-US" sz="1400" dirty="0"/>
              <a:t>floe </a:t>
            </a:r>
            <a:r>
              <a:rPr lang="en-US" sz="1400" dirty="0" err="1"/>
              <a:t>peakiness</a:t>
            </a:r>
            <a:r>
              <a:rPr lang="en-US" sz="1400" dirty="0"/>
              <a:t>: 16</a:t>
            </a:r>
          </a:p>
          <a:p>
            <a:r>
              <a:rPr lang="en-US" sz="1400" dirty="0"/>
              <a:t>lead SSD: 0.0027</a:t>
            </a:r>
          </a:p>
          <a:p>
            <a:r>
              <a:rPr lang="en-US" sz="1400" dirty="0"/>
              <a:t>floe SSD: 0.0033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E5B0C-6651-F746-A753-6DAA223A42C2}"/>
              </a:ext>
            </a:extLst>
          </p:cNvPr>
          <p:cNvSpPr txBox="1"/>
          <p:nvPr/>
        </p:nvSpPr>
        <p:spPr>
          <a:xfrm>
            <a:off x="8286404" y="5292813"/>
            <a:ext cx="3979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Discrimination will require</a:t>
            </a:r>
            <a:br>
              <a:rPr lang="en-US" dirty="0"/>
            </a:br>
            <a:r>
              <a:rPr lang="en-US" dirty="0"/>
              <a:t>retuning for</a:t>
            </a:r>
            <a:br>
              <a:rPr lang="en-US" dirty="0"/>
            </a:br>
            <a:r>
              <a:rPr lang="en-US" dirty="0"/>
              <a:t>sea ice thematic products (Apr 2021)</a:t>
            </a:r>
          </a:p>
          <a:p>
            <a:r>
              <a:rPr lang="en-US" dirty="0"/>
              <a:t>     (due to waveform shape changes) </a:t>
            </a:r>
          </a:p>
        </p:txBody>
      </p:sp>
    </p:spTree>
    <p:extLst>
      <p:ext uri="{BB962C8B-B14F-4D97-AF65-F5344CB8AC3E}">
        <p14:creationId xmlns:p14="http://schemas.microsoft.com/office/powerpoint/2010/main" val="1404307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3454908" y="233589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L2 Sea Ice Evolutions/Tuning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282253C-8279-684F-B4D7-7B8866053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724197"/>
              </p:ext>
            </p:extLst>
          </p:nvPr>
        </p:nvGraphicFramePr>
        <p:xfrm>
          <a:off x="1112519" y="1113509"/>
          <a:ext cx="9339942" cy="42113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64">
                  <a:extLst>
                    <a:ext uri="{9D8B030D-6E8A-4147-A177-3AD203B41FA5}">
                      <a16:colId xmlns:a16="http://schemas.microsoft.com/office/drawing/2014/main" val="2444679025"/>
                    </a:ext>
                  </a:extLst>
                </a:gridCol>
                <a:gridCol w="3016168">
                  <a:extLst>
                    <a:ext uri="{9D8B030D-6E8A-4147-A177-3AD203B41FA5}">
                      <a16:colId xmlns:a16="http://schemas.microsoft.com/office/drawing/2014/main" val="2839151897"/>
                    </a:ext>
                  </a:extLst>
                </a:gridCol>
                <a:gridCol w="4114263">
                  <a:extLst>
                    <a:ext uri="{9D8B030D-6E8A-4147-A177-3AD203B41FA5}">
                      <a16:colId xmlns:a16="http://schemas.microsoft.com/office/drawing/2014/main" val="3835508484"/>
                    </a:ext>
                  </a:extLst>
                </a:gridCol>
                <a:gridCol w="1713947">
                  <a:extLst>
                    <a:ext uri="{9D8B030D-6E8A-4147-A177-3AD203B41FA5}">
                      <a16:colId xmlns:a16="http://schemas.microsoft.com/office/drawing/2014/main" val="3294857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Evolution/Tuning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Thematic TDS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283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Tuning of discrimination thresholds from OLCI imagery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Improved surface type discrimination: [Leads, Sea Ice Floes, Open Ocean, Unclassified]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✓</a:t>
                      </a:r>
                    </a:p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[Will require re-tuning]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69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>
                          <a:solidFill>
                            <a:srgbClr val="000000"/>
                          </a:solidFill>
                        </a:rPr>
                        <a:t>Tuning of sea ice </a:t>
                      </a:r>
                      <a:r>
                        <a:rPr lang="en-US" i="0" dirty="0" err="1">
                          <a:solidFill>
                            <a:srgbClr val="000000"/>
                          </a:solidFill>
                        </a:rPr>
                        <a:t>retracker</a:t>
                      </a:r>
                      <a:r>
                        <a:rPr lang="en-US" i="0" dirty="0">
                          <a:solidFill>
                            <a:srgbClr val="000000"/>
                          </a:solidFill>
                        </a:rPr>
                        <a:t> bias following MSSL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Improves the accuracy of the bias between floe and lead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retrackers</a:t>
                      </a:r>
                      <a:endParaRPr lang="en-US" sz="18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✓</a:t>
                      </a:r>
                    </a:p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[Will require re-tuning]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581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Using Sea ice type in discrimination filtering (from instrument sea ice type parameter or daily OSI-SAF sea ice type ADF) as </a:t>
                      </a:r>
                      <a:r>
                        <a:rPr lang="en-GB" sz="1800" i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Tilling et al, 2018.</a:t>
                      </a:r>
                      <a:endParaRPr lang="en-US" i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Allow improved filtering of ambiguous regions between MYI and FYI, as well as ice free and unclassified regions</a:t>
                      </a:r>
                      <a:endParaRPr lang="en-US" sz="18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018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420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4745FEF-0CCD-BE48-A7EC-4D2F3882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69" y="737982"/>
            <a:ext cx="8477794" cy="6113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B7258B-7157-E24F-BACC-2B04809A5657}"/>
              </a:ext>
            </a:extLst>
          </p:cNvPr>
          <p:cNvSpPr txBox="1"/>
          <p:nvPr/>
        </p:nvSpPr>
        <p:spPr>
          <a:xfrm>
            <a:off x="1254034" y="274320"/>
            <a:ext cx="41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Ice </a:t>
            </a:r>
            <a:r>
              <a:rPr lang="en-US" dirty="0" err="1"/>
              <a:t>Retracker</a:t>
            </a:r>
            <a:r>
              <a:rPr lang="en-US" dirty="0"/>
              <a:t> bias tuning (with PB2.68)</a:t>
            </a:r>
          </a:p>
        </p:txBody>
      </p:sp>
    </p:spTree>
    <p:extLst>
      <p:ext uri="{BB962C8B-B14F-4D97-AF65-F5344CB8AC3E}">
        <p14:creationId xmlns:p14="http://schemas.microsoft.com/office/powerpoint/2010/main" val="743496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3454908" y="233589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L2 Sea Ice Evolutions/Tuning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282253C-8279-684F-B4D7-7B8866053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565030"/>
              </p:ext>
            </p:extLst>
          </p:nvPr>
        </p:nvGraphicFramePr>
        <p:xfrm>
          <a:off x="1112519" y="1113509"/>
          <a:ext cx="9339942" cy="42113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64">
                  <a:extLst>
                    <a:ext uri="{9D8B030D-6E8A-4147-A177-3AD203B41FA5}">
                      <a16:colId xmlns:a16="http://schemas.microsoft.com/office/drawing/2014/main" val="2444679025"/>
                    </a:ext>
                  </a:extLst>
                </a:gridCol>
                <a:gridCol w="3016168">
                  <a:extLst>
                    <a:ext uri="{9D8B030D-6E8A-4147-A177-3AD203B41FA5}">
                      <a16:colId xmlns:a16="http://schemas.microsoft.com/office/drawing/2014/main" val="2839151897"/>
                    </a:ext>
                  </a:extLst>
                </a:gridCol>
                <a:gridCol w="4114263">
                  <a:extLst>
                    <a:ext uri="{9D8B030D-6E8A-4147-A177-3AD203B41FA5}">
                      <a16:colId xmlns:a16="http://schemas.microsoft.com/office/drawing/2014/main" val="3835508484"/>
                    </a:ext>
                  </a:extLst>
                </a:gridCol>
                <a:gridCol w="1713947">
                  <a:extLst>
                    <a:ext uri="{9D8B030D-6E8A-4147-A177-3AD203B41FA5}">
                      <a16:colId xmlns:a16="http://schemas.microsoft.com/office/drawing/2014/main" val="3294857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Evolution/Tuning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Thematic TDS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283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Tuning of discrimination thresholds from OLCI imagery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Improved surface type discrimination: [Leads, Sea Ice Floes, Open Ocean, Unclassified]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✓</a:t>
                      </a:r>
                    </a:p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[Will require re-tuning]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69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Tuning of sea ice </a:t>
                      </a:r>
                      <a:r>
                        <a:rPr lang="en-US" i="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retracker</a:t>
                      </a:r>
                      <a:r>
                        <a:rPr lang="en-US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bias following MSSL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Improves the accuracy of the bias between floe and lead </a:t>
                      </a:r>
                      <a:r>
                        <a:rPr lang="en-US" sz="1800" kern="120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retrackers</a:t>
                      </a:r>
                      <a:endParaRPr lang="en-US" sz="18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✓</a:t>
                      </a:r>
                    </a:p>
                    <a:p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[Will require re-tuning]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581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Using Sea ice type in discrimination filtering (from instrument sea ice type parameter or daily OSI-SAF sea ice type ADF) as </a:t>
                      </a:r>
                      <a:r>
                        <a:rPr lang="en-GB" sz="1800" i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Tilling et al, 2018.</a:t>
                      </a:r>
                      <a:endParaRPr lang="en-US" i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Allow improved filtering of ambiguous regions between MYI and FYI, as well as ice free and unclassified regions</a:t>
                      </a:r>
                      <a:endParaRPr lang="en-US" sz="18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018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892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6B36AD04-D76A-1948-A63F-72F9DB73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90" y="0"/>
            <a:ext cx="541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3318F-F67A-6141-BC27-EA1A4C859699}"/>
              </a:ext>
            </a:extLst>
          </p:cNvPr>
          <p:cNvSpPr txBox="1"/>
          <p:nvPr/>
        </p:nvSpPr>
        <p:spPr>
          <a:xfrm>
            <a:off x="862149" y="1084217"/>
            <a:ext cx="54728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OSI SAF Global Sea Ice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Daily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Allows removal of ambiguous and </a:t>
            </a:r>
          </a:p>
          <a:p>
            <a:r>
              <a:rPr lang="en-US" sz="2800" dirty="0"/>
              <a:t>unclassified sea ice records.</a:t>
            </a:r>
          </a:p>
        </p:txBody>
      </p:sp>
    </p:spTree>
    <p:extLst>
      <p:ext uri="{BB962C8B-B14F-4D97-AF65-F5344CB8AC3E}">
        <p14:creationId xmlns:p14="http://schemas.microsoft.com/office/powerpoint/2010/main" val="2477878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3454908" y="233589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L2 </a:t>
            </a:r>
            <a:r>
              <a:rPr lang="en-US" sz="3600" b="1"/>
              <a:t>Sea Ice Evolutions</a:t>
            </a:r>
            <a:r>
              <a:rPr lang="en-US" sz="3600" b="1" dirty="0"/>
              <a:t>/Tuning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282253C-8279-684F-B4D7-7B8866053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80279"/>
              </p:ext>
            </p:extLst>
          </p:nvPr>
        </p:nvGraphicFramePr>
        <p:xfrm>
          <a:off x="1112519" y="1113509"/>
          <a:ext cx="9339942" cy="49428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64">
                  <a:extLst>
                    <a:ext uri="{9D8B030D-6E8A-4147-A177-3AD203B41FA5}">
                      <a16:colId xmlns:a16="http://schemas.microsoft.com/office/drawing/2014/main" val="2444679025"/>
                    </a:ext>
                  </a:extLst>
                </a:gridCol>
                <a:gridCol w="3016168">
                  <a:extLst>
                    <a:ext uri="{9D8B030D-6E8A-4147-A177-3AD203B41FA5}">
                      <a16:colId xmlns:a16="http://schemas.microsoft.com/office/drawing/2014/main" val="2839151897"/>
                    </a:ext>
                  </a:extLst>
                </a:gridCol>
                <a:gridCol w="4114263">
                  <a:extLst>
                    <a:ext uri="{9D8B030D-6E8A-4147-A177-3AD203B41FA5}">
                      <a16:colId xmlns:a16="http://schemas.microsoft.com/office/drawing/2014/main" val="3835508484"/>
                    </a:ext>
                  </a:extLst>
                </a:gridCol>
                <a:gridCol w="1713947">
                  <a:extLst>
                    <a:ext uri="{9D8B030D-6E8A-4147-A177-3AD203B41FA5}">
                      <a16:colId xmlns:a16="http://schemas.microsoft.com/office/drawing/2014/main" val="3294857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Evolution/Tuning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Thematic TDS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283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Snow Density: Use a linearly increasing snow density as per </a:t>
                      </a:r>
                      <a:r>
                        <a:rPr lang="en-US" i="1" dirty="0"/>
                        <a:t>Mallet et al, 2020</a:t>
                      </a:r>
                      <a:r>
                        <a:rPr lang="en-US" i="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Currently a fixed mean arctic snow density of 400kg/m3 is used from Warren (99). As snow density increases during each Arctic season, </a:t>
                      </a:r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Mallet et al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recommends a linear seasonal increase of snow density:</a:t>
                      </a:r>
                    </a:p>
                    <a:p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𝜌𝑠 = 274.51 + 6.5t, where t represents the time in fractional month since October 15</a:t>
                      </a:r>
                      <a:b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11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New snow depth correction. Derivation and application of a dynamic snow depth correction using sea ice type, as is done for CS2 Baseline-E ‘snow_depth_cor_20_ku’</a:t>
                      </a:r>
                    </a:p>
                    <a:p>
                      <a:endParaRPr lang="en-US" sz="18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Provide a correction to the calculated freeboard to account for the reduced propagation speed of light through the snow cover on sea ice floes</a:t>
                      </a:r>
                      <a:endParaRPr lang="en-US" sz="18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b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(is in CS2 Baseline-E)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69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35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3454908" y="233589"/>
            <a:ext cx="93399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L2 </a:t>
            </a:r>
            <a:r>
              <a:rPr lang="en-US" sz="3600" b="1"/>
              <a:t>Sea Ice Evolutions</a:t>
            </a:r>
            <a:r>
              <a:rPr lang="en-US" sz="3600" b="1" dirty="0"/>
              <a:t>/Tuning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282253C-8279-684F-B4D7-7B8866053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290032"/>
              </p:ext>
            </p:extLst>
          </p:nvPr>
        </p:nvGraphicFramePr>
        <p:xfrm>
          <a:off x="1399803" y="1113509"/>
          <a:ext cx="9052658" cy="49428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1431">
                  <a:extLst>
                    <a:ext uri="{9D8B030D-6E8A-4147-A177-3AD203B41FA5}">
                      <a16:colId xmlns:a16="http://schemas.microsoft.com/office/drawing/2014/main" val="2444679025"/>
                    </a:ext>
                  </a:extLst>
                </a:gridCol>
                <a:gridCol w="2913017">
                  <a:extLst>
                    <a:ext uri="{9D8B030D-6E8A-4147-A177-3AD203B41FA5}">
                      <a16:colId xmlns:a16="http://schemas.microsoft.com/office/drawing/2014/main" val="2839151897"/>
                    </a:ext>
                  </a:extLst>
                </a:gridCol>
                <a:gridCol w="4114263">
                  <a:extLst>
                    <a:ext uri="{9D8B030D-6E8A-4147-A177-3AD203B41FA5}">
                      <a16:colId xmlns:a16="http://schemas.microsoft.com/office/drawing/2014/main" val="3835508484"/>
                    </a:ext>
                  </a:extLst>
                </a:gridCol>
                <a:gridCol w="1713947">
                  <a:extLst>
                    <a:ext uri="{9D8B030D-6E8A-4147-A177-3AD203B41FA5}">
                      <a16:colId xmlns:a16="http://schemas.microsoft.com/office/drawing/2014/main" val="3294857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Evolution/Tuning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Thematic TDS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283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Snow Density: Use a linearly increasing snow density as per Mallet et al, 2020.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Currently a fixed snow density of 400kg/m3 is used from Warren (99). As snow density increases during each Arctic season, Mallet et al recommends a linear seasonal increase of snow density: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𝜌𝑠 = 274.51 + 6.5t, where t represents the time in fractional month since October 15</a:t>
                      </a:r>
                      <a:b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en-US" sz="1800" kern="12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11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inherit"/>
                        </a:rPr>
                        <a:t>New snow depth correction parameter. Derivation and application of a dynamic snow depth correction using sea ice type, as is done for CS2 Baseline-E ‘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snow_depth_cor_20_ku’</a:t>
                      </a:r>
                      <a:endParaRPr lang="en-GB" b="1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a correction to the calculated freeboard to account for the reduced propagation speed of light through the snow cover on sea ice floes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br>
                        <a:rPr lang="en-US" b="1" dirty="0"/>
                      </a:br>
                      <a:r>
                        <a:rPr lang="en-US" b="1" dirty="0"/>
                        <a:t>(is in CS2 Baseline-E)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69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340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5852C-8AD4-944B-9F23-8C755CF05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810" y="124780"/>
            <a:ext cx="4928327" cy="6608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68A9A-74C7-F14F-9486-80E6B71C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915" y="3150543"/>
            <a:ext cx="1641688" cy="88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AE4D7-927F-2741-B8EF-39B0F2E1C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941"/>
          <a:stretch/>
        </p:blipFill>
        <p:spPr>
          <a:xfrm>
            <a:off x="7551853" y="3911347"/>
            <a:ext cx="272795" cy="69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D97C7D-54E0-CA4E-B456-08BC55F0D05C}"/>
              </a:ext>
            </a:extLst>
          </p:cNvPr>
          <p:cNvSpPr txBox="1"/>
          <p:nvPr/>
        </p:nvSpPr>
        <p:spPr>
          <a:xfrm>
            <a:off x="7738977" y="4075931"/>
            <a:ext cx="14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snow depth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5AE6DE-75B6-4F4D-A02D-88DCFAE30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436" y="4523271"/>
            <a:ext cx="355810" cy="25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358F40-2D89-1845-AFA1-009799E19561}"/>
              </a:ext>
            </a:extLst>
          </p:cNvPr>
          <p:cNvSpPr txBox="1"/>
          <p:nvPr/>
        </p:nvSpPr>
        <p:spPr>
          <a:xfrm>
            <a:off x="7834065" y="4445263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speed of light through vacuum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A77072-20D1-734B-878A-7E49842A6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357" y="3452180"/>
            <a:ext cx="228600" cy="20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72331-4DC2-4047-8165-A221C771F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142" y="4928356"/>
            <a:ext cx="410562" cy="364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CE9D38-CB9E-6949-8BB7-28FCBBA0188C}"/>
              </a:ext>
            </a:extLst>
          </p:cNvPr>
          <p:cNvSpPr txBox="1"/>
          <p:nvPr/>
        </p:nvSpPr>
        <p:spPr>
          <a:xfrm>
            <a:off x="7778827" y="4852439"/>
            <a:ext cx="297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speed of light through snow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1CA60D-5FBF-5944-8E4D-A99C3551494A}"/>
              </a:ext>
            </a:extLst>
          </p:cNvPr>
          <p:cNvSpPr txBox="1"/>
          <p:nvPr/>
        </p:nvSpPr>
        <p:spPr>
          <a:xfrm>
            <a:off x="7369163" y="5816557"/>
            <a:ext cx="379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Correction is added to radar freeboard</a:t>
            </a:r>
          </a:p>
        </p:txBody>
      </p:sp>
    </p:spTree>
    <p:extLst>
      <p:ext uri="{BB962C8B-B14F-4D97-AF65-F5344CB8AC3E}">
        <p14:creationId xmlns:p14="http://schemas.microsoft.com/office/powerpoint/2010/main" val="3300811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490563-74C4-3C4E-97E3-603F239B6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b="90826"/>
          <a:stretch/>
        </p:blipFill>
        <p:spPr>
          <a:xfrm>
            <a:off x="-1" y="-143624"/>
            <a:ext cx="12308417" cy="6612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9E405C-106D-D54E-891B-AEAB6137E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11" y="517652"/>
            <a:ext cx="11247533" cy="20613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EA3B0C-A1A8-9A4D-B0E1-B4BF2F183F53}"/>
              </a:ext>
            </a:extLst>
          </p:cNvPr>
          <p:cNvSpPr txBox="1"/>
          <p:nvPr/>
        </p:nvSpPr>
        <p:spPr>
          <a:xfrm>
            <a:off x="545036" y="644388"/>
            <a:ext cx="4619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S3A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4EB6ABB-3BC1-434B-B078-2E758AAFD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11" y="2578994"/>
            <a:ext cx="1880687" cy="184421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81E0EBB-25D3-E345-B2AB-9544B2F68A9F}"/>
              </a:ext>
            </a:extLst>
          </p:cNvPr>
          <p:cNvSpPr txBox="1"/>
          <p:nvPr/>
        </p:nvSpPr>
        <p:spPr>
          <a:xfrm>
            <a:off x="545035" y="2637559"/>
            <a:ext cx="4555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S3B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7E7BC30-946F-DE48-B8FC-27534F6EBE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0"/>
          <a:stretch/>
        </p:blipFill>
        <p:spPr>
          <a:xfrm>
            <a:off x="2485213" y="2565367"/>
            <a:ext cx="1762088" cy="18806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7245F26-587B-964A-AD60-9DE054C6C9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97"/>
          <a:stretch/>
        </p:blipFill>
        <p:spPr>
          <a:xfrm>
            <a:off x="4341516" y="2555353"/>
            <a:ext cx="1811255" cy="18906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92C84E-14D6-C24E-AC9A-334BDE6DA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6349" y="2544570"/>
            <a:ext cx="1791158" cy="18786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44DE1AB-2E5F-8448-B10F-CA659C93E8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324"/>
          <a:stretch/>
        </p:blipFill>
        <p:spPr>
          <a:xfrm>
            <a:off x="8220820" y="2565367"/>
            <a:ext cx="1610106" cy="18578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81B3ED1-C057-6A4C-9482-334C21BD02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436" t="6423" b="4304"/>
          <a:stretch/>
        </p:blipFill>
        <p:spPr>
          <a:xfrm>
            <a:off x="9950752" y="2544570"/>
            <a:ext cx="1691654" cy="18786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C1B32F6-6148-2643-949A-5DED52856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" t="-1453" r="-2" b="-580"/>
          <a:stretch/>
        </p:blipFill>
        <p:spPr>
          <a:xfrm>
            <a:off x="6284232" y="568589"/>
            <a:ext cx="1863275" cy="19174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F26230-A326-3B48-967B-68671E09751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0086"/>
          <a:stretch/>
        </p:blipFill>
        <p:spPr>
          <a:xfrm>
            <a:off x="4331442" y="596658"/>
            <a:ext cx="1856482" cy="188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70AA2-CE42-0B41-B55E-FFA6ADE79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6554" y="602603"/>
            <a:ext cx="1618022" cy="1856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18F5B-6F56-414E-8583-3516B4440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731" y="4593287"/>
            <a:ext cx="11502831" cy="19890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59E8057-140C-2841-ABE6-95058C3EA0CD}"/>
              </a:ext>
            </a:extLst>
          </p:cNvPr>
          <p:cNvSpPr txBox="1"/>
          <p:nvPr/>
        </p:nvSpPr>
        <p:spPr>
          <a:xfrm>
            <a:off x="10178992" y="6530109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Mar 2020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54BE869-8372-154A-8AE7-32A06718AD27}"/>
              </a:ext>
            </a:extLst>
          </p:cNvPr>
          <p:cNvSpPr/>
          <p:nvPr/>
        </p:nvSpPr>
        <p:spPr>
          <a:xfrm>
            <a:off x="928235" y="6561641"/>
            <a:ext cx="8450317" cy="217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1A36BC-4B6C-8E44-9CF6-9A678ACE0E70}"/>
              </a:ext>
            </a:extLst>
          </p:cNvPr>
          <p:cNvSpPr txBox="1"/>
          <p:nvPr/>
        </p:nvSpPr>
        <p:spPr>
          <a:xfrm>
            <a:off x="8455442" y="6530109"/>
            <a:ext cx="94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Feb 2020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4DC800A-E865-0444-8C47-C25206118812}"/>
              </a:ext>
            </a:extLst>
          </p:cNvPr>
          <p:cNvSpPr txBox="1"/>
          <p:nvPr/>
        </p:nvSpPr>
        <p:spPr>
          <a:xfrm>
            <a:off x="6644176" y="6529449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Jan 2020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255BF7-68C1-094D-95DA-276AD62C3E6D}"/>
              </a:ext>
            </a:extLst>
          </p:cNvPr>
          <p:cNvSpPr txBox="1"/>
          <p:nvPr/>
        </p:nvSpPr>
        <p:spPr>
          <a:xfrm>
            <a:off x="909020" y="6529449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Oct 2019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269161-EC4B-5949-AF34-A16403D6317B}"/>
              </a:ext>
            </a:extLst>
          </p:cNvPr>
          <p:cNvSpPr txBox="1"/>
          <p:nvPr/>
        </p:nvSpPr>
        <p:spPr>
          <a:xfrm>
            <a:off x="2787067" y="6519446"/>
            <a:ext cx="982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Nov 2019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F1E9C-03A9-6942-A325-62838370FDC3}"/>
              </a:ext>
            </a:extLst>
          </p:cNvPr>
          <p:cNvSpPr txBox="1"/>
          <p:nvPr/>
        </p:nvSpPr>
        <p:spPr>
          <a:xfrm>
            <a:off x="4707497" y="6511230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Dec 2019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7F5118-27A0-064D-8BF3-BC58BBDC4131}"/>
              </a:ext>
            </a:extLst>
          </p:cNvPr>
          <p:cNvSpPr txBox="1"/>
          <p:nvPr/>
        </p:nvSpPr>
        <p:spPr>
          <a:xfrm>
            <a:off x="545035" y="4677958"/>
            <a:ext cx="17802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NSIDC Sea Ice 15% Extent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446D6A-7295-6D46-84A9-801B297F68CF}"/>
              </a:ext>
            </a:extLst>
          </p:cNvPr>
          <p:cNvSpPr txBox="1"/>
          <p:nvPr/>
        </p:nvSpPr>
        <p:spPr>
          <a:xfrm>
            <a:off x="464011" y="64463"/>
            <a:ext cx="107305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S3 Freeboard Coverage: Arctic Seasonal Variability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84988-B353-6E42-8C38-EE2922D2E3F5}"/>
              </a:ext>
            </a:extLst>
          </p:cNvPr>
          <p:cNvSpPr txBox="1"/>
          <p:nvPr/>
        </p:nvSpPr>
        <p:spPr>
          <a:xfrm rot="16200000">
            <a:off x="-458887" y="5456695"/>
            <a:ext cx="15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Passive Microwave</a:t>
            </a:r>
          </a:p>
        </p:txBody>
      </p:sp>
    </p:spTree>
    <p:extLst>
      <p:ext uri="{BB962C8B-B14F-4D97-AF65-F5344CB8AC3E}">
        <p14:creationId xmlns:p14="http://schemas.microsoft.com/office/powerpoint/2010/main" val="738129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rctic melt: The threat beneath the ice - CNN">
            <a:extLst>
              <a:ext uri="{FF2B5EF4-FFF2-40B4-BE49-F238E27FC236}">
                <a16:creationId xmlns:a16="http://schemas.microsoft.com/office/drawing/2014/main" id="{13D88882-FA1F-3347-B509-CB5E3CEA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6DE48-9D90-DC4A-A2A7-47DE1CE8032D}"/>
              </a:ext>
            </a:extLst>
          </p:cNvPr>
          <p:cNvSpPr txBox="1"/>
          <p:nvPr/>
        </p:nvSpPr>
        <p:spPr>
          <a:xfrm>
            <a:off x="509451" y="717234"/>
            <a:ext cx="107230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S3 Freeboard Performance (from PB2.68)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4CA2D-4C93-2743-A37C-B523EAF8874D}"/>
              </a:ext>
            </a:extLst>
          </p:cNvPr>
          <p:cNvSpPr txBox="1"/>
          <p:nvPr/>
        </p:nvSpPr>
        <p:spPr>
          <a:xfrm>
            <a:off x="1972492" y="2080799"/>
            <a:ext cx="997638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Freeboard area extent matches monthly extent from passive microwave data in the Arctic.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Antarctica  peak measurement numbers (Aug) lag behind peak extent (Sep/Oct) by ~1-2 months.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S3A and S3B coverage similar (orbits are different) and freeboard histogram shows no significant bias.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Precision of Lead SHA is ~3x worse than </a:t>
            </a:r>
            <a:r>
              <a:rPr lang="en-US" dirty="0" err="1"/>
              <a:t>CryoSat</a:t>
            </a:r>
            <a:r>
              <a:rPr lang="en-US" dirty="0"/>
              <a:t> (due to lack of ZP).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freeboard variability near coastline compared to </a:t>
            </a:r>
            <a:r>
              <a:rPr lang="en-US" dirty="0" err="1"/>
              <a:t>CryoSat</a:t>
            </a:r>
            <a:r>
              <a:rPr lang="en-US" dirty="0"/>
              <a:t> (due to lack of ZP/Hamming).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~6cm freeboard bias as compared to </a:t>
            </a:r>
            <a:r>
              <a:rPr lang="en-US" dirty="0" err="1"/>
              <a:t>CryoSat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higher gridded monthly freeboard uncertainty than </a:t>
            </a:r>
            <a:r>
              <a:rPr lang="en-US" dirty="0" err="1"/>
              <a:t>CryoSat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Recommended next tuning/evolutions listed.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TN issued on Sea Ice Performance of PB2.68 (22-Oct-21)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Thematic Sea Ice TDS fixes most sea ice issues in PB2.68 (separate CM#8 presentation)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326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CAEA3D-B8A5-8546-869B-9E88ABC72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82" r="34549"/>
          <a:stretch/>
        </p:blipFill>
        <p:spPr>
          <a:xfrm>
            <a:off x="-1" y="1410159"/>
            <a:ext cx="7327563" cy="507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8EB19-CF23-2344-BC50-2E57C35C2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8000"/>
          </a:blip>
          <a:srcRect b="90826"/>
          <a:stretch/>
        </p:blipFill>
        <p:spPr>
          <a:xfrm>
            <a:off x="-1" y="-138867"/>
            <a:ext cx="12308417" cy="661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FEF0F1-F326-9649-A167-8F6CB15FA5E4}"/>
              </a:ext>
            </a:extLst>
          </p:cNvPr>
          <p:cNvSpPr txBox="1"/>
          <p:nvPr/>
        </p:nvSpPr>
        <p:spPr>
          <a:xfrm>
            <a:off x="159026" y="44488"/>
            <a:ext cx="288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Regional Freeboard Statistics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A88D6E-0EDB-764E-816C-3B2E73B8FD95}"/>
              </a:ext>
            </a:extLst>
          </p:cNvPr>
          <p:cNvSpPr/>
          <p:nvPr/>
        </p:nvSpPr>
        <p:spPr>
          <a:xfrm>
            <a:off x="3278330" y="66850"/>
            <a:ext cx="1935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Winter 2019/2020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03D380-0469-2D49-89C6-2782F57B0E4E}"/>
              </a:ext>
            </a:extLst>
          </p:cNvPr>
          <p:cNvSpPr txBox="1"/>
          <p:nvPr/>
        </p:nvSpPr>
        <p:spPr>
          <a:xfrm>
            <a:off x="956694" y="849059"/>
            <a:ext cx="540533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S3A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ED425E-B327-C64C-A15E-5BDC5440F6CC}"/>
              </a:ext>
            </a:extLst>
          </p:cNvPr>
          <p:cNvSpPr txBox="1"/>
          <p:nvPr/>
        </p:nvSpPr>
        <p:spPr>
          <a:xfrm rot="20999254">
            <a:off x="3296372" y="3865597"/>
            <a:ext cx="141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9CC"/>
                </a:solidFill>
              </a:rPr>
              <a:t>East Siberian Sea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967D0F-778B-6D40-9AC7-AD9378F78281}"/>
              </a:ext>
            </a:extLst>
          </p:cNvPr>
          <p:cNvSpPr txBox="1"/>
          <p:nvPr/>
        </p:nvSpPr>
        <p:spPr>
          <a:xfrm>
            <a:off x="3444873" y="4415332"/>
            <a:ext cx="112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6A01"/>
                </a:solidFill>
              </a:rPr>
              <a:t>Beaufort Sea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9DE79-C5BA-074D-864A-2FE66635F4D0}"/>
              </a:ext>
            </a:extLst>
          </p:cNvPr>
          <p:cNvSpPr txBox="1"/>
          <p:nvPr/>
        </p:nvSpPr>
        <p:spPr>
          <a:xfrm rot="21211344">
            <a:off x="2490057" y="5578739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29401"/>
                </a:solidFill>
              </a:rPr>
              <a:t>Hudson Bay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BF2FE4-79B3-B84B-8CFC-F0D09BC3EB53}"/>
              </a:ext>
            </a:extLst>
          </p:cNvPr>
          <p:cNvSpPr txBox="1"/>
          <p:nvPr/>
        </p:nvSpPr>
        <p:spPr>
          <a:xfrm>
            <a:off x="4439329" y="5784975"/>
            <a:ext cx="17924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E50017"/>
                </a:solidFill>
              </a:rPr>
              <a:t>St John’s, Gulf of St Lawrence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02619-FA93-DD41-B946-F974CF5E4245}"/>
              </a:ext>
            </a:extLst>
          </p:cNvPr>
          <p:cNvSpPr txBox="1"/>
          <p:nvPr/>
        </p:nvSpPr>
        <p:spPr>
          <a:xfrm>
            <a:off x="5271007" y="5455628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5E01"/>
                </a:solidFill>
              </a:rPr>
              <a:t>Bering Sea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275023-AD3B-9541-B9FA-ED1819013AC7}"/>
              </a:ext>
            </a:extLst>
          </p:cNvPr>
          <p:cNvSpPr txBox="1"/>
          <p:nvPr/>
        </p:nvSpPr>
        <p:spPr>
          <a:xfrm rot="21047882">
            <a:off x="3253267" y="2204901"/>
            <a:ext cx="1168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00010"/>
                </a:solidFill>
              </a:rPr>
              <a:t>Central Arctic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5720E0-8756-3E43-A3BA-B86701656198}"/>
              </a:ext>
            </a:extLst>
          </p:cNvPr>
          <p:cNvSpPr txBox="1"/>
          <p:nvPr/>
        </p:nvSpPr>
        <p:spPr>
          <a:xfrm rot="20172080">
            <a:off x="5175629" y="4759578"/>
            <a:ext cx="9781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89493F"/>
                </a:solidFill>
              </a:rPr>
              <a:t>E. Greenland Sea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72586A-26AA-F543-B6CE-115FBA08D43F}"/>
              </a:ext>
            </a:extLst>
          </p:cNvPr>
          <p:cNvSpPr txBox="1"/>
          <p:nvPr/>
        </p:nvSpPr>
        <p:spPr>
          <a:xfrm rot="20165363">
            <a:off x="5285999" y="4277343"/>
            <a:ext cx="676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37373"/>
                </a:solidFill>
              </a:rPr>
              <a:t>Kara Sea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809BCD-1592-B54B-A040-E87377A31D4F}"/>
              </a:ext>
            </a:extLst>
          </p:cNvPr>
          <p:cNvSpPr txBox="1"/>
          <p:nvPr/>
        </p:nvSpPr>
        <p:spPr>
          <a:xfrm>
            <a:off x="4341934" y="5073911"/>
            <a:ext cx="1051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29A01"/>
                </a:solidFill>
              </a:rPr>
              <a:t>Canadian Islands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704C4F-E389-0D48-9634-BE09D0F116C3}"/>
              </a:ext>
            </a:extLst>
          </p:cNvPr>
          <p:cNvSpPr txBox="1"/>
          <p:nvPr/>
        </p:nvSpPr>
        <p:spPr>
          <a:xfrm rot="20290117">
            <a:off x="2027202" y="5005939"/>
            <a:ext cx="6880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3B502"/>
                </a:solidFill>
              </a:rPr>
              <a:t>Laptev Sea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B87888-2A1B-024F-8C07-82095280A5B3}"/>
              </a:ext>
            </a:extLst>
          </p:cNvPr>
          <p:cNvSpPr txBox="1"/>
          <p:nvPr/>
        </p:nvSpPr>
        <p:spPr>
          <a:xfrm>
            <a:off x="1847623" y="906628"/>
            <a:ext cx="651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Monthly Number of S3A Freeboard Measurements per Arctic Basin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D7A102-A76A-3C47-BA7B-AE3068453403}"/>
              </a:ext>
            </a:extLst>
          </p:cNvPr>
          <p:cNvSpPr txBox="1"/>
          <p:nvPr/>
        </p:nvSpPr>
        <p:spPr>
          <a:xfrm rot="21037528">
            <a:off x="5977334" y="4779433"/>
            <a:ext cx="870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6DB0"/>
                </a:solidFill>
              </a:rPr>
              <a:t>Chukchi Sea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2DEE1D-FDC1-DF48-B814-B639574B4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507" y="1013552"/>
            <a:ext cx="1897987" cy="19408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EBF0A33-3AE6-4D48-8C05-12AA499C13A3}"/>
              </a:ext>
            </a:extLst>
          </p:cNvPr>
          <p:cNvSpPr txBox="1"/>
          <p:nvPr/>
        </p:nvSpPr>
        <p:spPr>
          <a:xfrm>
            <a:off x="9739781" y="3052003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 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7EF4B1-EDA6-6543-BF83-7177D6B9E2B6}"/>
              </a:ext>
            </a:extLst>
          </p:cNvPr>
          <p:cNvSpPr txBox="1"/>
          <p:nvPr/>
        </p:nvSpPr>
        <p:spPr>
          <a:xfrm>
            <a:off x="9186936" y="709278"/>
            <a:ext cx="212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NSIDC Sea Ice Extent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B4FA8F-9D51-184B-B384-85D39A868D3B}"/>
              </a:ext>
            </a:extLst>
          </p:cNvPr>
          <p:cNvSpPr txBox="1"/>
          <p:nvPr/>
        </p:nvSpPr>
        <p:spPr>
          <a:xfrm>
            <a:off x="9731766" y="403312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 2020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90463D-F2AA-3A46-BA95-044B6C24A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581" y="4500073"/>
            <a:ext cx="1854303" cy="2172719"/>
          </a:xfrm>
          <a:prstGeom prst="rect">
            <a:avLst/>
          </a:prstGeom>
        </p:spPr>
      </p:pic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CC8483EA-8BDB-0846-8641-AB27E040E9AA}"/>
              </a:ext>
            </a:extLst>
          </p:cNvPr>
          <p:cNvSpPr/>
          <p:nvPr/>
        </p:nvSpPr>
        <p:spPr>
          <a:xfrm rot="5400000">
            <a:off x="9946734" y="3630459"/>
            <a:ext cx="604815" cy="200509"/>
          </a:xfrm>
          <a:prstGeom prst="stripedRightArrow">
            <a:avLst/>
          </a:prstGeom>
          <a:solidFill>
            <a:srgbClr val="093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5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3BCDEA-0152-C74D-941B-E81CBF918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87" y="729206"/>
            <a:ext cx="6948976" cy="5864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808C75-34A8-234A-8B32-91D196B12BD2}"/>
              </a:ext>
            </a:extLst>
          </p:cNvPr>
          <p:cNvSpPr/>
          <p:nvPr/>
        </p:nvSpPr>
        <p:spPr>
          <a:xfrm>
            <a:off x="7187879" y="625034"/>
            <a:ext cx="810227" cy="33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030151-39C8-1A4E-9D5F-397FC49E125C}"/>
              </a:ext>
            </a:extLst>
          </p:cNvPr>
          <p:cNvSpPr/>
          <p:nvPr/>
        </p:nvSpPr>
        <p:spPr>
          <a:xfrm>
            <a:off x="7187879" y="2421037"/>
            <a:ext cx="810227" cy="4172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E2CF1-09FA-8E4F-A9B8-E4E08C7ABCBC}"/>
              </a:ext>
            </a:extLst>
          </p:cNvPr>
          <p:cNvSpPr/>
          <p:nvPr/>
        </p:nvSpPr>
        <p:spPr>
          <a:xfrm>
            <a:off x="5173885" y="6481824"/>
            <a:ext cx="2976622" cy="239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2646A-A840-E140-8546-3F38D2206634}"/>
              </a:ext>
            </a:extLst>
          </p:cNvPr>
          <p:cNvSpPr txBox="1"/>
          <p:nvPr/>
        </p:nvSpPr>
        <p:spPr>
          <a:xfrm>
            <a:off x="1521990" y="567159"/>
            <a:ext cx="47379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Annual Arctic Sea Ice Extent (</a:t>
            </a:r>
            <a:r>
              <a:rPr lang="en-US" i="1" dirty="0"/>
              <a:t>NSIDC) : 2016-2020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40AFB4-8ED5-044A-BC3B-20A2B306B8E7}"/>
              </a:ext>
            </a:extLst>
          </p:cNvPr>
          <p:cNvSpPr/>
          <p:nvPr/>
        </p:nvSpPr>
        <p:spPr>
          <a:xfrm>
            <a:off x="6259890" y="602415"/>
            <a:ext cx="810227" cy="41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B60A1-FBF9-854C-99D4-C2843A3BAF9E}"/>
              </a:ext>
            </a:extLst>
          </p:cNvPr>
          <p:cNvGrpSpPr/>
          <p:nvPr/>
        </p:nvGrpSpPr>
        <p:grpSpPr>
          <a:xfrm>
            <a:off x="3460830" y="1203767"/>
            <a:ext cx="8695247" cy="4780345"/>
            <a:chOff x="3460830" y="1203767"/>
            <a:chExt cx="8695247" cy="47803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02052C-4ED7-6D45-9705-C2D78686A523}"/>
                </a:ext>
              </a:extLst>
            </p:cNvPr>
            <p:cNvSpPr txBox="1"/>
            <p:nvPr/>
          </p:nvSpPr>
          <p:spPr>
            <a:xfrm>
              <a:off x="8426928" y="5545596"/>
              <a:ext cx="2617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Aug 2020, Polarstern, photo: AWI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3E5159A-5694-314D-8BF6-2A16C7D47A5A}"/>
                </a:ext>
              </a:extLst>
            </p:cNvPr>
            <p:cNvGrpSpPr/>
            <p:nvPr/>
          </p:nvGrpSpPr>
          <p:grpSpPr>
            <a:xfrm>
              <a:off x="3460830" y="1203767"/>
              <a:ext cx="8695247" cy="4780345"/>
              <a:chOff x="3460830" y="1203767"/>
              <a:chExt cx="8695247" cy="478034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CD88320-82A8-AA41-8A31-AFD61F995094}"/>
                  </a:ext>
                </a:extLst>
              </p:cNvPr>
              <p:cNvSpPr/>
              <p:nvPr/>
            </p:nvSpPr>
            <p:spPr>
              <a:xfrm>
                <a:off x="3460830" y="1203767"/>
                <a:ext cx="2476983" cy="4780345"/>
              </a:xfrm>
              <a:prstGeom prst="rect">
                <a:avLst/>
              </a:prstGeom>
              <a:solidFill>
                <a:srgbClr val="488AFB">
                  <a:alpha val="1529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0" name="Picture 2" descr="https://www.rcinet.ca/en/wp-content/uploads/sites/3/2020/08/20200817_mosaicleg5_steffengraupner_013_kopie-635x357.jpg">
                <a:extLst>
                  <a:ext uri="{FF2B5EF4-FFF2-40B4-BE49-F238E27FC236}">
                    <a16:creationId xmlns:a16="http://schemas.microsoft.com/office/drawing/2014/main" id="{5AE1BAF7-339D-FC4A-A6BE-FA1A384E23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0046" y="2937543"/>
                <a:ext cx="4616031" cy="2595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4C62E7F-FAEE-0845-8173-B9BD50EEBBA3}"/>
                  </a:ext>
                </a:extLst>
              </p:cNvPr>
              <p:cNvCxnSpPr/>
              <p:nvPr/>
            </p:nvCxnSpPr>
            <p:spPr>
              <a:xfrm flipV="1">
                <a:off x="5937813" y="4507426"/>
                <a:ext cx="1602233" cy="8400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E7B68C-6BD8-1947-B512-50F8488A9CE9}"/>
              </a:ext>
            </a:extLst>
          </p:cNvPr>
          <p:cNvSpPr txBox="1"/>
          <p:nvPr/>
        </p:nvSpPr>
        <p:spPr>
          <a:xfrm>
            <a:off x="8592501" y="2483050"/>
            <a:ext cx="255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 Ponds in the Sea Ice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FABB31-D6E7-8741-8DFE-7A05E776249D}"/>
              </a:ext>
            </a:extLst>
          </p:cNvPr>
          <p:cNvCxnSpPr>
            <a:cxnSpLocks/>
          </p:cNvCxnSpPr>
          <p:nvPr/>
        </p:nvCxnSpPr>
        <p:spPr>
          <a:xfrm>
            <a:off x="2673752" y="1203767"/>
            <a:ext cx="0" cy="478034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CED32C4-0857-7441-A1B4-9360403F0FFE}"/>
              </a:ext>
            </a:extLst>
          </p:cNvPr>
          <p:cNvSpPr txBox="1"/>
          <p:nvPr/>
        </p:nvSpPr>
        <p:spPr>
          <a:xfrm>
            <a:off x="1766070" y="4050455"/>
            <a:ext cx="179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peak extent in mid-March</a:t>
            </a:r>
          </a:p>
        </p:txBody>
      </p:sp>
    </p:spTree>
    <p:extLst>
      <p:ext uri="{BB962C8B-B14F-4D97-AF65-F5344CB8AC3E}">
        <p14:creationId xmlns:p14="http://schemas.microsoft.com/office/powerpoint/2010/main" val="306311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96A9A46-796A-5149-93D8-3802B4AF0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4" b="6633"/>
          <a:stretch/>
        </p:blipFill>
        <p:spPr>
          <a:xfrm>
            <a:off x="304453" y="811970"/>
            <a:ext cx="11234877" cy="58764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5B1F31-6476-104E-A0FF-48E4F685121A}"/>
              </a:ext>
            </a:extLst>
          </p:cNvPr>
          <p:cNvSpPr/>
          <p:nvPr/>
        </p:nvSpPr>
        <p:spPr>
          <a:xfrm>
            <a:off x="11191461" y="1143000"/>
            <a:ext cx="695739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6B550-9EBC-9B40-9438-753E34BDEF6F}"/>
              </a:ext>
            </a:extLst>
          </p:cNvPr>
          <p:cNvSpPr txBox="1"/>
          <p:nvPr/>
        </p:nvSpPr>
        <p:spPr>
          <a:xfrm>
            <a:off x="437322" y="433308"/>
            <a:ext cx="36924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Seasonal Arctic Freeboard Availability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CD9DB-1977-214E-A66C-E4C7C0361BCD}"/>
              </a:ext>
            </a:extLst>
          </p:cNvPr>
          <p:cNvSpPr txBox="1"/>
          <p:nvPr/>
        </p:nvSpPr>
        <p:spPr>
          <a:xfrm>
            <a:off x="437322" y="910362"/>
            <a:ext cx="74090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S3A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C00E62-5BA6-FF48-9427-2E8C3A682BE7}"/>
              </a:ext>
            </a:extLst>
          </p:cNvPr>
          <p:cNvSpPr/>
          <p:nvPr/>
        </p:nvSpPr>
        <p:spPr>
          <a:xfrm>
            <a:off x="139959" y="6443354"/>
            <a:ext cx="4954555" cy="433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69ADD2-55CA-9E44-BD27-BF5B9B5C898B}"/>
              </a:ext>
            </a:extLst>
          </p:cNvPr>
          <p:cNvCxnSpPr>
            <a:cxnSpLocks/>
          </p:cNvCxnSpPr>
          <p:nvPr/>
        </p:nvCxnSpPr>
        <p:spPr>
          <a:xfrm>
            <a:off x="5663682" y="2117035"/>
            <a:ext cx="0" cy="385455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C2D25C-477F-DB40-90F1-54A4EF3DAA7D}"/>
              </a:ext>
            </a:extLst>
          </p:cNvPr>
          <p:cNvSpPr txBox="1"/>
          <p:nvPr/>
        </p:nvSpPr>
        <p:spPr>
          <a:xfrm>
            <a:off x="5094514" y="4469363"/>
            <a:ext cx="1433803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Peak coverage</a:t>
            </a:r>
            <a:br>
              <a:rPr lang="en-US" sz="1600" dirty="0"/>
            </a:br>
            <a:r>
              <a:rPr lang="en-US" sz="1600" dirty="0"/>
              <a:t>Mid-March</a:t>
            </a:r>
          </a:p>
        </p:txBody>
      </p:sp>
    </p:spTree>
    <p:extLst>
      <p:ext uri="{BB962C8B-B14F-4D97-AF65-F5344CB8AC3E}">
        <p14:creationId xmlns:p14="http://schemas.microsoft.com/office/powerpoint/2010/main" val="4213375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14B9F56-68B8-E146-9E7D-C630BF6F8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0"/>
          <a:stretch/>
        </p:blipFill>
        <p:spPr bwMode="auto">
          <a:xfrm>
            <a:off x="0" y="1043474"/>
            <a:ext cx="12192000" cy="57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AB798F-28C8-9E4B-B8FE-EF8647A97DF0}"/>
              </a:ext>
            </a:extLst>
          </p:cNvPr>
          <p:cNvCxnSpPr/>
          <p:nvPr/>
        </p:nvCxnSpPr>
        <p:spPr>
          <a:xfrm flipV="1">
            <a:off x="4217437" y="3415005"/>
            <a:ext cx="466530" cy="849085"/>
          </a:xfrm>
          <a:prstGeom prst="line">
            <a:avLst/>
          </a:prstGeom>
          <a:ln w="28575">
            <a:solidFill>
              <a:srgbClr val="008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4F51548-6C74-A54F-9423-0B41064774E3}"/>
              </a:ext>
            </a:extLst>
          </p:cNvPr>
          <p:cNvSpPr/>
          <p:nvPr/>
        </p:nvSpPr>
        <p:spPr>
          <a:xfrm>
            <a:off x="4217437" y="4376058"/>
            <a:ext cx="401216" cy="1455575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9F2AB-0278-B94E-94A7-A6A35E45EB63}"/>
              </a:ext>
            </a:extLst>
          </p:cNvPr>
          <p:cNvSpPr/>
          <p:nvPr/>
        </p:nvSpPr>
        <p:spPr>
          <a:xfrm>
            <a:off x="4418045" y="3947627"/>
            <a:ext cx="251927" cy="1455575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96E32-0F60-744E-ABD1-589625DED1DD}"/>
              </a:ext>
            </a:extLst>
          </p:cNvPr>
          <p:cNvSpPr/>
          <p:nvPr/>
        </p:nvSpPr>
        <p:spPr>
          <a:xfrm>
            <a:off x="4196444" y="4376058"/>
            <a:ext cx="251927" cy="40510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69986-A563-B346-96F4-854713117386}"/>
              </a:ext>
            </a:extLst>
          </p:cNvPr>
          <p:cNvSpPr/>
          <p:nvPr/>
        </p:nvSpPr>
        <p:spPr>
          <a:xfrm flipH="1">
            <a:off x="4622385" y="3686370"/>
            <a:ext cx="61581" cy="40510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746B17-EEEA-9C40-8A1D-EB3E70708C2B}"/>
              </a:ext>
            </a:extLst>
          </p:cNvPr>
          <p:cNvSpPr/>
          <p:nvPr/>
        </p:nvSpPr>
        <p:spPr>
          <a:xfrm flipH="1">
            <a:off x="4639181" y="3519780"/>
            <a:ext cx="61581" cy="40510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A5C019-CFB3-2740-8329-34A18A7B1C03}"/>
              </a:ext>
            </a:extLst>
          </p:cNvPr>
          <p:cNvSpPr/>
          <p:nvPr/>
        </p:nvSpPr>
        <p:spPr>
          <a:xfrm rot="1590748">
            <a:off x="4353036" y="3764722"/>
            <a:ext cx="190522" cy="728608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2A06EB-9356-024A-84CD-6B5485392A4F}"/>
              </a:ext>
            </a:extLst>
          </p:cNvPr>
          <p:cNvSpPr/>
          <p:nvPr/>
        </p:nvSpPr>
        <p:spPr>
          <a:xfrm rot="1590748">
            <a:off x="4566955" y="3550164"/>
            <a:ext cx="70644" cy="272411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DE1A6B-750D-7A42-9214-D53C05C47A29}"/>
              </a:ext>
            </a:extLst>
          </p:cNvPr>
          <p:cNvSpPr/>
          <p:nvPr/>
        </p:nvSpPr>
        <p:spPr>
          <a:xfrm rot="1590748">
            <a:off x="4542241" y="3710556"/>
            <a:ext cx="70644" cy="272411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D8A88F-C5BA-974C-B0CB-8C4438A14BE2}"/>
              </a:ext>
            </a:extLst>
          </p:cNvPr>
          <p:cNvSpPr/>
          <p:nvPr/>
        </p:nvSpPr>
        <p:spPr>
          <a:xfrm rot="1705201">
            <a:off x="4358284" y="3831916"/>
            <a:ext cx="45840" cy="441086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2BFD96-6FE2-5843-9A3D-2A5EA2D41332}"/>
              </a:ext>
            </a:extLst>
          </p:cNvPr>
          <p:cNvSpPr/>
          <p:nvPr/>
        </p:nvSpPr>
        <p:spPr>
          <a:xfrm>
            <a:off x="4662991" y="3470506"/>
            <a:ext cx="45719" cy="185015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70D501-3034-2749-BF11-AC3CE8430480}"/>
              </a:ext>
            </a:extLst>
          </p:cNvPr>
          <p:cNvSpPr/>
          <p:nvPr/>
        </p:nvSpPr>
        <p:spPr>
          <a:xfrm>
            <a:off x="4195102" y="4300269"/>
            <a:ext cx="45719" cy="185015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221781-C5D5-1E49-994A-F00F622BEA86}"/>
              </a:ext>
            </a:extLst>
          </p:cNvPr>
          <p:cNvSpPr/>
          <p:nvPr/>
        </p:nvSpPr>
        <p:spPr>
          <a:xfrm>
            <a:off x="4184730" y="4237527"/>
            <a:ext cx="251927" cy="40510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81AC44-A075-254D-B229-EF9C3B2D4FE0}"/>
              </a:ext>
            </a:extLst>
          </p:cNvPr>
          <p:cNvCxnSpPr>
            <a:cxnSpLocks/>
          </p:cNvCxnSpPr>
          <p:nvPr/>
        </p:nvCxnSpPr>
        <p:spPr>
          <a:xfrm flipV="1">
            <a:off x="7945087" y="3519780"/>
            <a:ext cx="480996" cy="431139"/>
          </a:xfrm>
          <a:prstGeom prst="line">
            <a:avLst/>
          </a:prstGeom>
          <a:ln w="28575">
            <a:solidFill>
              <a:srgbClr val="008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A6F3D95-7041-ED47-9117-D921E41B6665}"/>
              </a:ext>
            </a:extLst>
          </p:cNvPr>
          <p:cNvSpPr/>
          <p:nvPr/>
        </p:nvSpPr>
        <p:spPr>
          <a:xfrm>
            <a:off x="8103457" y="3858986"/>
            <a:ext cx="251927" cy="40510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C93628-6B54-4A48-9638-8B2128832C52}"/>
              </a:ext>
            </a:extLst>
          </p:cNvPr>
          <p:cNvSpPr/>
          <p:nvPr/>
        </p:nvSpPr>
        <p:spPr>
          <a:xfrm>
            <a:off x="8225380" y="3735349"/>
            <a:ext cx="251927" cy="40510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181E4B-E2D2-5448-823F-55593A5C8E5E}"/>
              </a:ext>
            </a:extLst>
          </p:cNvPr>
          <p:cNvSpPr/>
          <p:nvPr/>
        </p:nvSpPr>
        <p:spPr>
          <a:xfrm rot="2891174">
            <a:off x="8212680" y="3580172"/>
            <a:ext cx="251927" cy="40510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0D79AD-EA4A-BF46-A0F5-855CDD3AFC02}"/>
              </a:ext>
            </a:extLst>
          </p:cNvPr>
          <p:cNvSpPr/>
          <p:nvPr/>
        </p:nvSpPr>
        <p:spPr>
          <a:xfrm rot="3032377">
            <a:off x="8121882" y="3845008"/>
            <a:ext cx="251927" cy="12695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070809-4AFC-4C45-A0D7-E0837131CA7C}"/>
              </a:ext>
            </a:extLst>
          </p:cNvPr>
          <p:cNvSpPr/>
          <p:nvPr/>
        </p:nvSpPr>
        <p:spPr>
          <a:xfrm rot="3032377">
            <a:off x="8139380" y="3725187"/>
            <a:ext cx="251927" cy="239835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118001-CE22-1D47-ABA0-AE523C9E6693}"/>
              </a:ext>
            </a:extLst>
          </p:cNvPr>
          <p:cNvSpPr/>
          <p:nvPr/>
        </p:nvSpPr>
        <p:spPr>
          <a:xfrm rot="3032377">
            <a:off x="7976790" y="3745616"/>
            <a:ext cx="133707" cy="49653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6F448E-3702-D04D-A731-603301631D50}"/>
              </a:ext>
            </a:extLst>
          </p:cNvPr>
          <p:cNvSpPr/>
          <p:nvPr/>
        </p:nvSpPr>
        <p:spPr>
          <a:xfrm rot="3032377">
            <a:off x="8073076" y="3808719"/>
            <a:ext cx="133707" cy="496534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7602D5-8D13-AA4E-A00F-7BA3101E7912}"/>
              </a:ext>
            </a:extLst>
          </p:cNvPr>
          <p:cNvSpPr/>
          <p:nvPr/>
        </p:nvSpPr>
        <p:spPr>
          <a:xfrm rot="2877429">
            <a:off x="8040027" y="3807435"/>
            <a:ext cx="133707" cy="195662"/>
          </a:xfrm>
          <a:prstGeom prst="rect">
            <a:avLst/>
          </a:prstGeom>
          <a:solidFill>
            <a:srgbClr val="E0F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FBCE31-C189-0345-A0B1-7F501709428B}"/>
              </a:ext>
            </a:extLst>
          </p:cNvPr>
          <p:cNvCxnSpPr/>
          <p:nvPr/>
        </p:nvCxnSpPr>
        <p:spPr>
          <a:xfrm>
            <a:off x="8086354" y="3722332"/>
            <a:ext cx="0" cy="653726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75F6929-AC3E-2C4A-8785-FE15A4D6C81B}"/>
              </a:ext>
            </a:extLst>
          </p:cNvPr>
          <p:cNvSpPr txBox="1"/>
          <p:nvPr/>
        </p:nvSpPr>
        <p:spPr>
          <a:xfrm>
            <a:off x="625152" y="1067976"/>
            <a:ext cx="72808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S3B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DA6976-687A-E548-A1F0-FC5DB49C9ADE}"/>
              </a:ext>
            </a:extLst>
          </p:cNvPr>
          <p:cNvSpPr txBox="1"/>
          <p:nvPr/>
        </p:nvSpPr>
        <p:spPr>
          <a:xfrm>
            <a:off x="618272" y="415025"/>
            <a:ext cx="36924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Seasonal Arctic Freeboard Availability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0BDA00-384D-4B4E-AD2C-3975CD4ADD0D}"/>
              </a:ext>
            </a:extLst>
          </p:cNvPr>
          <p:cNvSpPr/>
          <p:nvPr/>
        </p:nvSpPr>
        <p:spPr>
          <a:xfrm>
            <a:off x="11010122" y="784357"/>
            <a:ext cx="1181878" cy="1510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1DBE56-A42F-3144-96B0-4813F93F3991}"/>
              </a:ext>
            </a:extLst>
          </p:cNvPr>
          <p:cNvCxnSpPr>
            <a:cxnSpLocks/>
          </p:cNvCxnSpPr>
          <p:nvPr/>
        </p:nvCxnSpPr>
        <p:spPr>
          <a:xfrm>
            <a:off x="5388429" y="2120702"/>
            <a:ext cx="0" cy="385455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A1FE10A-DA6E-3C46-BBCF-E1526BD701D4}"/>
              </a:ext>
            </a:extLst>
          </p:cNvPr>
          <p:cNvSpPr txBox="1"/>
          <p:nvPr/>
        </p:nvSpPr>
        <p:spPr>
          <a:xfrm>
            <a:off x="4819261" y="4473030"/>
            <a:ext cx="1433803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Peak coverage</a:t>
            </a:r>
            <a:br>
              <a:rPr lang="en-US" sz="1600" dirty="0"/>
            </a:br>
            <a:r>
              <a:rPr lang="en-US" sz="1600" dirty="0"/>
              <a:t>Mid-March</a:t>
            </a:r>
          </a:p>
        </p:txBody>
      </p:sp>
    </p:spTree>
    <p:extLst>
      <p:ext uri="{BB962C8B-B14F-4D97-AF65-F5344CB8AC3E}">
        <p14:creationId xmlns:p14="http://schemas.microsoft.com/office/powerpoint/2010/main" val="9576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D935B9-D430-F74B-967A-BC1C08C3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" y="995937"/>
            <a:ext cx="6042911" cy="5535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5B248-3C93-A74F-BAC2-F449B94D0292}"/>
              </a:ext>
            </a:extLst>
          </p:cNvPr>
          <p:cNvSpPr txBox="1"/>
          <p:nvPr/>
        </p:nvSpPr>
        <p:spPr>
          <a:xfrm>
            <a:off x="5427506" y="995937"/>
            <a:ext cx="65274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B7D02"/>
                </a:solidFill>
              </a:rPr>
              <a:t>2019</a:t>
            </a:r>
          </a:p>
          <a:p>
            <a:r>
              <a:rPr lang="en-US" dirty="0"/>
              <a:t>2020</a:t>
            </a:r>
          </a:p>
          <a:p>
            <a:r>
              <a:rPr lang="en-US" dirty="0">
                <a:solidFill>
                  <a:srgbClr val="1D95F6"/>
                </a:solidFill>
              </a:rPr>
              <a:t>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1BDF66-C8FC-1247-9C2F-9F263D926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990" y="2034107"/>
            <a:ext cx="5975010" cy="2995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1D1AE0-6FFC-2444-8222-B4CAF3C9EE31}"/>
              </a:ext>
            </a:extLst>
          </p:cNvPr>
          <p:cNvSpPr txBox="1"/>
          <p:nvPr/>
        </p:nvSpPr>
        <p:spPr>
          <a:xfrm>
            <a:off x="1691453" y="925287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NSIDC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CBB86-C209-8747-BBB0-73F4D4FF99E0}"/>
              </a:ext>
            </a:extLst>
          </p:cNvPr>
          <p:cNvSpPr/>
          <p:nvPr/>
        </p:nvSpPr>
        <p:spPr>
          <a:xfrm>
            <a:off x="12002703" y="1770353"/>
            <a:ext cx="452388" cy="64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7DC406-04B1-2C40-B5CD-CD7E02B69EEB}"/>
              </a:ext>
            </a:extLst>
          </p:cNvPr>
          <p:cNvCxnSpPr/>
          <p:nvPr/>
        </p:nvCxnSpPr>
        <p:spPr>
          <a:xfrm>
            <a:off x="4730621" y="1438940"/>
            <a:ext cx="0" cy="457930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430B3A-93B1-CE40-AF35-3FFCA03C25CA}"/>
              </a:ext>
            </a:extLst>
          </p:cNvPr>
          <p:cNvSpPr txBox="1"/>
          <p:nvPr/>
        </p:nvSpPr>
        <p:spPr>
          <a:xfrm rot="16200000">
            <a:off x="3435638" y="4118260"/>
            <a:ext cx="2384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Maximum extent: October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3E8FBE-C716-9144-AE7B-C6BB89164B87}"/>
              </a:ext>
            </a:extLst>
          </p:cNvPr>
          <p:cNvCxnSpPr>
            <a:cxnSpLocks/>
          </p:cNvCxnSpPr>
          <p:nvPr/>
        </p:nvCxnSpPr>
        <p:spPr>
          <a:xfrm>
            <a:off x="7990115" y="2621902"/>
            <a:ext cx="0" cy="268721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C5FC4B4-7D15-824A-9778-1C4B2906598D}"/>
              </a:ext>
            </a:extLst>
          </p:cNvPr>
          <p:cNvSpPr txBox="1"/>
          <p:nvPr/>
        </p:nvSpPr>
        <p:spPr>
          <a:xfrm>
            <a:off x="6970345" y="5225379"/>
            <a:ext cx="27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coverage: August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F7D0E-87A7-0A48-B06C-04182A8C387B}"/>
              </a:ext>
            </a:extLst>
          </p:cNvPr>
          <p:cNvSpPr txBox="1"/>
          <p:nvPr/>
        </p:nvSpPr>
        <p:spPr>
          <a:xfrm>
            <a:off x="3755445" y="113628"/>
            <a:ext cx="411369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Seasonal </a:t>
            </a:r>
            <a:r>
              <a:rPr lang="en-US" sz="2000" b="1" dirty="0"/>
              <a:t>Antarctic</a:t>
            </a:r>
            <a:r>
              <a:rPr lang="en-US" dirty="0"/>
              <a:t> Freeboard Availability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0C036-E457-EF4E-B48A-72813C0C2916}"/>
              </a:ext>
            </a:extLst>
          </p:cNvPr>
          <p:cNvSpPr txBox="1"/>
          <p:nvPr/>
        </p:nvSpPr>
        <p:spPr>
          <a:xfrm>
            <a:off x="6704086" y="2034107"/>
            <a:ext cx="53251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S3B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B16D12-99BF-3743-9323-715DB2BC1A92}"/>
              </a:ext>
            </a:extLst>
          </p:cNvPr>
          <p:cNvSpPr txBox="1"/>
          <p:nvPr/>
        </p:nvSpPr>
        <p:spPr>
          <a:xfrm>
            <a:off x="6792686" y="6113417"/>
            <a:ext cx="4732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S3 maximum freeboard coverage lags maximum </a:t>
            </a:r>
            <a:br>
              <a:rPr lang="en-US" dirty="0"/>
            </a:br>
            <a:r>
              <a:rPr lang="en-US" dirty="0"/>
              <a:t>sea ice extent by ~2months </a:t>
            </a:r>
          </a:p>
        </p:txBody>
      </p:sp>
    </p:spTree>
    <p:extLst>
      <p:ext uri="{BB962C8B-B14F-4D97-AF65-F5344CB8AC3E}">
        <p14:creationId xmlns:p14="http://schemas.microsoft.com/office/powerpoint/2010/main" val="1106468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8505</TotalTime>
  <Words>2436</Words>
  <Application>Microsoft Macintosh PowerPoint</Application>
  <PresentationFormat>Widescreen</PresentationFormat>
  <Paragraphs>432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inherit</vt:lpstr>
      <vt:lpstr>Menlo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Lead/Floe Discrimination using S3 OLCI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S3 Performance  over Land Ice</dc:title>
  <dc:creator>Muir, Alan</dc:creator>
  <cp:lastModifiedBy>Muir, Alan</cp:lastModifiedBy>
  <cp:revision>12</cp:revision>
  <dcterms:created xsi:type="dcterms:W3CDTF">2021-11-04T13:37:34Z</dcterms:created>
  <dcterms:modified xsi:type="dcterms:W3CDTF">2021-11-10T11:58:15Z</dcterms:modified>
</cp:coreProperties>
</file>