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463" r:id="rId3"/>
    <p:sldId id="462" r:id="rId4"/>
    <p:sldId id="453" r:id="rId5"/>
    <p:sldId id="448" r:id="rId6"/>
    <p:sldId id="421" r:id="rId7"/>
    <p:sldId id="425" r:id="rId8"/>
    <p:sldId id="460" r:id="rId9"/>
    <p:sldId id="457" r:id="rId10"/>
    <p:sldId id="283" r:id="rId11"/>
    <p:sldId id="464" r:id="rId12"/>
    <p:sldId id="465" r:id="rId13"/>
    <p:sldId id="455" r:id="rId14"/>
    <p:sldId id="264" r:id="rId15"/>
    <p:sldId id="271" r:id="rId16"/>
    <p:sldId id="461" r:id="rId17"/>
    <p:sldId id="267" r:id="rId18"/>
    <p:sldId id="270" r:id="rId19"/>
    <p:sldId id="266" r:id="rId20"/>
    <p:sldId id="459" r:id="rId21"/>
    <p:sldId id="428" r:id="rId22"/>
    <p:sldId id="4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5A8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9"/>
    <p:restoredTop sz="96327"/>
  </p:normalViewPr>
  <p:slideViewPr>
    <p:cSldViewPr snapToGrid="0">
      <p:cViewPr varScale="1">
        <p:scale>
          <a:sx n="107" d="100"/>
          <a:sy n="107" d="100"/>
        </p:scale>
        <p:origin x="19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5EFFB-0B94-8746-B6F1-E48099E27DC8}" type="datetimeFigureOut">
              <a:rPr lang="en-US" smtClean="0"/>
              <a:t>10/1/25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D5ADC-58AD-C84B-949D-12CE5162A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8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F2DF3-26F0-7543-89DE-09726EFACE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9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2D8AD-915A-4C3C-F88F-3D725A621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3ECE8-C73C-EEC1-1FE0-7867EE169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D8D6A-F911-631E-D4B0-F600D87DC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83E20-22BD-32F8-3306-D2B1FA193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F2DF3-26F0-7543-89DE-09726EFACE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2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3D4B-6BCC-F722-D510-29E3910A1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5F1CCD-BD78-95CE-047E-7590FE30E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9A574-37E7-9902-B1F1-73B15ED04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52B5E-4968-E0B4-FB9F-3FAD4685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F9E2C-EE02-154D-5EBE-C5CA72F7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7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0981-A63E-19B2-C1B9-4D9E3E54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8B2C5-A698-F989-1ABA-0DBA7C564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205A8-CB80-DCDC-7B2A-A6832AFB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E8563-E1B3-06C9-41F1-C364F32A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D986D-02DE-60D9-2EB3-134207EA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405CA-92E8-0737-09E3-4C6BB6BD2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CCC84-7B84-D4D7-86B1-6897961A7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6B82F-2ED5-A9D2-771E-782278FD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DBACE-4D3C-C65A-FDF5-70E2651A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6D1F8-03D5-4813-A47D-580D8A71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1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56F51-6EF0-420C-96DE-76AEFC7D26F4}" type="datetime1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50DDC-F11C-4BF5-9E1A-D6AFF74BCBC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7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8CF5-F1A4-4C69-980F-72D2F07B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F4B1C-877A-1FBA-4146-3C8519937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B554A-D929-F7BD-CDD9-7AB0089F2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2BC15-4B77-8E4E-8801-ADFD9453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147F8-D935-0DB9-639F-990829FC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1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3212-0805-BAD3-EFB5-7DBC6B7C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247B0-B8DF-EAB8-1E0B-92D46CE56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799C0-B42F-4869-8C7F-25DCD08B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A8D8B-F58F-63CA-C3DA-5BE55CB2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0ED7C-0FB7-E2AB-4F57-AC39A2AF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5CB6-27A8-246E-CEEC-66A2A49B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53CFA-8358-68D0-E7CD-025B4CAC4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57838-9984-2B65-E344-5202C7964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0AD5-DFF1-A379-0F6E-1C1CCFFB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1A1F3-ADB9-4C14-C025-7A1D9836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F0D7E-25B3-7F7F-3CCD-61CB6ED34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5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CD11-BEF6-DEE1-89A0-E9738868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D8941-97BD-CF5C-A122-3F86E7F5E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B41EA-A9FD-9882-C5BE-5AA5E0435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2FD1E-7872-AF5E-0285-B9E3350DE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4B5498-E332-BD91-BD10-3CB26732A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2B3B2-CC4E-09AC-AC90-7B895E61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B408A-D85B-E830-0222-321EF109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9FA8E-A4FA-BC9F-70F9-6EB98779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3843-1FE6-B8BC-6962-82FB74722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C16EE-18A3-27E1-D261-8F4B62D9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74B22-0766-CA8B-782F-CD5EC73D2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EFAD2-EE51-6889-BEA3-16E8DBC3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9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F3C0C-433A-057A-16D3-38C00D49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4A91C-6D03-625F-1489-0B8985A1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87D2B-467D-F292-7A4B-2BEFE2597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7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766B3-4134-63CA-BBA2-5E6034FE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6645C-0F7F-D291-8FBC-FA7A663BA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9783A-144D-E117-AA0F-F2DBC6D87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7220C-D204-84C8-00B6-3544BFEE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DE740-99F7-FC17-B9E7-6A95048F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4BCCD-8A62-9481-E912-6961012DC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B0BE8-7242-F8BF-418F-96B5CFE7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1E07D-CABA-C292-DB4A-B64D78FBC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A6BE-B66D-26B4-4739-504606428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5EA2D-F2E4-2753-9E25-C5ADF2BC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FE81D-DCCD-301E-D3DA-7A5FA8B4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284BA-5D03-84B1-203A-2AA71BB14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2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A2D27-EFF9-5DA9-0FA1-CC8EED1C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1A2EB-E03A-BA8D-A3E2-BDD02410E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9251-1DD3-F3E5-E15A-4C6212209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7CF4D-9612-4B46-9307-81D7279D2A2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4FA54-294A-A600-2E4C-FF6B37A95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D74FF-7171-EE73-EB50-E78AD5872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4B34C-30A3-6441-A897-CFD4066C9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jpe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om.ucl.ac.uk/csopr/icesheets3/log.php?seed=718832331&amp;name=Alan.Muir&amp;institute=UCL&amp;file=ESACCI-AIS-L3C-SEC-CS2-5KM-20100927-20210202-fv1.zip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AD20A-40AE-93ED-9C52-457FA1F2B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5" t="15563" r="33607" b="9189"/>
          <a:stretch/>
        </p:blipFill>
        <p:spPr>
          <a:xfrm>
            <a:off x="955548" y="3231712"/>
            <a:ext cx="2971800" cy="2984500"/>
          </a:xfrm>
          <a:prstGeom prst="ellipse">
            <a:avLst/>
          </a:prstGeom>
        </p:spPr>
      </p:pic>
      <p:pic>
        <p:nvPicPr>
          <p:cNvPr id="5" name="Picture 2" descr="CryoSat-2 and its mission - SciencePoles: polar science magazine">
            <a:extLst>
              <a:ext uri="{FF2B5EF4-FFF2-40B4-BE49-F238E27FC236}">
                <a16:creationId xmlns:a16="http://schemas.microsoft.com/office/drawing/2014/main" id="{49E3FCF9-939D-5F96-F9E5-557D3D9A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3452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59" y="2752246"/>
            <a:ext cx="1176184" cy="6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entinel-3 spacecraft model.svg">
            <a:extLst>
              <a:ext uri="{FF2B5EF4-FFF2-40B4-BE49-F238E27FC236}">
                <a16:creationId xmlns:a16="http://schemas.microsoft.com/office/drawing/2014/main" id="{D9321E12-61E9-D541-C574-A66714D7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99" y="3166979"/>
            <a:ext cx="730731" cy="5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space.skyrocket.de/img_sat/ers-1__1.jpg">
            <a:extLst>
              <a:ext uri="{FF2B5EF4-FFF2-40B4-BE49-F238E27FC236}">
                <a16:creationId xmlns:a16="http://schemas.microsoft.com/office/drawing/2014/main" id="{D55701E8-4BE8-8C42-0936-6ED28EB4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86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0" y="3176549"/>
            <a:ext cx="856947" cy="79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space.skyrocket.de/img_sat/ers-1__1.jpg">
            <a:extLst>
              <a:ext uri="{FF2B5EF4-FFF2-40B4-BE49-F238E27FC236}">
                <a16:creationId xmlns:a16="http://schemas.microsoft.com/office/drawing/2014/main" id="{12CB78A6-504F-A34C-0122-0C65790D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9000" l="86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5" y="4110965"/>
            <a:ext cx="518296" cy="48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ntinel-3 spacecraft model.svg">
            <a:extLst>
              <a:ext uri="{FF2B5EF4-FFF2-40B4-BE49-F238E27FC236}">
                <a16:creationId xmlns:a16="http://schemas.microsoft.com/office/drawing/2014/main" id="{AF17E568-D44D-2015-17EA-A0520355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30" y="3594538"/>
            <a:ext cx="674316" cy="53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F475CC-670F-FD87-A78D-157E3EE6551E}"/>
              </a:ext>
            </a:extLst>
          </p:cNvPr>
          <p:cNvSpPr txBox="1"/>
          <p:nvPr/>
        </p:nvSpPr>
        <p:spPr>
          <a:xfrm>
            <a:off x="3597412" y="402533"/>
            <a:ext cx="7269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Surface Elevation Change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E64343-1597-0581-A10F-CD029390D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114" y="366802"/>
            <a:ext cx="2050334" cy="840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56BBEC-B385-25CF-F2DD-AC95C89C3D2C}"/>
              </a:ext>
            </a:extLst>
          </p:cNvPr>
          <p:cNvSpPr txBox="1"/>
          <p:nvPr/>
        </p:nvSpPr>
        <p:spPr>
          <a:xfrm>
            <a:off x="1547078" y="941970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A8EAB"/>
                </a:solidFill>
                <a:latin typeface="ADLaM Display" panose="020F0502020204030204" pitchFamily="34" charset="0"/>
                <a:cs typeface="ADLaM Display" panose="020F0502020204030204" pitchFamily="34" charset="0"/>
              </a:rPr>
              <a:t>Phase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E68007-B8C8-3D46-C919-B7252AAD00CF}"/>
              </a:ext>
            </a:extLst>
          </p:cNvPr>
          <p:cNvSpPr txBox="1"/>
          <p:nvPr/>
        </p:nvSpPr>
        <p:spPr>
          <a:xfrm>
            <a:off x="5625266" y="54434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</a:p>
        </p:txBody>
      </p:sp>
      <p:pic>
        <p:nvPicPr>
          <p:cNvPr id="1026" name="Picture 2" descr="UK Space Facilities University College London, Mullard Space Science  Laboratory (MSSL)">
            <a:extLst>
              <a:ext uri="{FF2B5EF4-FFF2-40B4-BE49-F238E27FC236}">
                <a16:creationId xmlns:a16="http://schemas.microsoft.com/office/drawing/2014/main" id="{D91969BB-8370-3F62-7EA9-C6CEAC6E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42" y="5146928"/>
            <a:ext cx="2303094" cy="141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37CEAC0-5540-E54C-B0B7-B6D7F202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18" y="5477660"/>
            <a:ext cx="2338748" cy="7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7F01DF-A1E7-9CB8-6F72-474C53EE4850}"/>
              </a:ext>
            </a:extLst>
          </p:cNvPr>
          <p:cNvSpPr txBox="1"/>
          <p:nvPr/>
        </p:nvSpPr>
        <p:spPr>
          <a:xfrm>
            <a:off x="4782065" y="5105677"/>
            <a:ext cx="494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79D103-2E71-EB44-6409-FDE46918DD49}"/>
              </a:ext>
            </a:extLst>
          </p:cNvPr>
          <p:cNvSpPr txBox="1"/>
          <p:nvPr/>
        </p:nvSpPr>
        <p:spPr>
          <a:xfrm>
            <a:off x="7465183" y="5146928"/>
            <a:ext cx="494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ACB23-A3A2-EEC1-2CE6-5EA27AE427CA}"/>
              </a:ext>
            </a:extLst>
          </p:cNvPr>
          <p:cNvSpPr txBox="1"/>
          <p:nvPr/>
        </p:nvSpPr>
        <p:spPr>
          <a:xfrm>
            <a:off x="5182507" y="3705183"/>
            <a:ext cx="1604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Tom Slater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E80581-FA76-2CF0-1201-CFD2A6DD58DB}"/>
              </a:ext>
            </a:extLst>
          </p:cNvPr>
          <p:cNvSpPr txBox="1"/>
          <p:nvPr/>
        </p:nvSpPr>
        <p:spPr>
          <a:xfrm>
            <a:off x="5182507" y="4348053"/>
            <a:ext cx="3956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 Shepherd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Inès</a:t>
            </a:r>
            <a:r>
              <a:rPr lang="en-US" dirty="0"/>
              <a:t> Otosaka</a:t>
            </a:r>
            <a:r>
              <a:rPr lang="en-US" baseline="30000" dirty="0"/>
              <a:t>2, 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Nitin Ravinder</a:t>
            </a:r>
            <a:r>
              <a:rPr lang="en-US" baseline="30000" dirty="0"/>
              <a:t>2</a:t>
            </a:r>
            <a:r>
              <a:rPr lang="en-US" dirty="0"/>
              <a:t>,Alan Muir</a:t>
            </a:r>
            <a:r>
              <a:rPr lang="en-US" baseline="30000" dirty="0"/>
              <a:t>1 </a:t>
            </a:r>
            <a:r>
              <a:rPr lang="en-US" dirty="0"/>
              <a:t>, Ben Palmer</a:t>
            </a:r>
            <a:r>
              <a:rPr lang="en-US" baseline="30000" dirty="0"/>
              <a:t>2</a:t>
            </a:r>
            <a:br>
              <a:rPr lang="en-US" baseline="30000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A901A3-142A-539C-980B-5A71A6C1C365}"/>
              </a:ext>
            </a:extLst>
          </p:cNvPr>
          <p:cNvSpPr txBox="1"/>
          <p:nvPr/>
        </p:nvSpPr>
        <p:spPr>
          <a:xfrm>
            <a:off x="5130964" y="2414251"/>
            <a:ext cx="15648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PM-03</a:t>
            </a:r>
          </a:p>
          <a:p>
            <a:r>
              <a:rPr lang="en-US" sz="2400"/>
              <a:t>Oct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A5F8F-E1CC-A4E7-29D5-D6771788AD5F}"/>
              </a:ext>
            </a:extLst>
          </p:cNvPr>
          <p:cNvSpPr txBox="1"/>
          <p:nvPr/>
        </p:nvSpPr>
        <p:spPr>
          <a:xfrm>
            <a:off x="5130964" y="1694012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R&amp;D Activities</a:t>
            </a:r>
          </a:p>
        </p:txBody>
      </p:sp>
    </p:spTree>
    <p:extLst>
      <p:ext uri="{BB962C8B-B14F-4D97-AF65-F5344CB8AC3E}">
        <p14:creationId xmlns:p14="http://schemas.microsoft.com/office/powerpoint/2010/main" val="3325304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456741"/>
              </p:ext>
            </p:extLst>
          </p:nvPr>
        </p:nvGraphicFramePr>
        <p:xfrm>
          <a:off x="506436" y="1563140"/>
          <a:ext cx="8271803" cy="49079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182">
                  <a:extLst>
                    <a:ext uri="{9D8B030D-6E8A-4147-A177-3AD203B41FA5}">
                      <a16:colId xmlns:a16="http://schemas.microsoft.com/office/drawing/2014/main" val="3132683492"/>
                    </a:ext>
                  </a:extLst>
                </a:gridCol>
                <a:gridCol w="1299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0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142">
                <a:tc>
                  <a:txBody>
                    <a:bodyPr/>
                    <a:lstStyle/>
                    <a:p>
                      <a:r>
                        <a:rPr lang="en-US" sz="1600" dirty="0"/>
                        <a:t>Sensor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Grid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Temporal</a:t>
                      </a:r>
                      <a:r>
                        <a:rPr lang="en-US" sz="1600" baseline="0" dirty="0"/>
                        <a:t> Coverage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Main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42">
                <a:tc>
                  <a:txBody>
                    <a:bodyPr/>
                    <a:lstStyle/>
                    <a:p>
                      <a:r>
                        <a:rPr lang="en-US" sz="1600" dirty="0"/>
                        <a:t>ERS-1 RA</a:t>
                      </a:r>
                      <a:br>
                        <a:rPr lang="en-US" sz="1600" dirty="0"/>
                      </a:br>
                      <a:r>
                        <a:rPr lang="en-US" sz="1600" b="1" dirty="0"/>
                        <a:t>FDR4ALT v1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03-Aug-1991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02-Jun-1996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</a:t>
                      </a:r>
                      <a:r>
                        <a:rPr lang="en-US" sz="1600" dirty="0" err="1"/>
                        <a:t>yrs</a:t>
                      </a:r>
                      <a:r>
                        <a:rPr lang="en-US" sz="1600" dirty="0"/>
                        <a:t>, 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dh/</a:t>
                      </a:r>
                      <a:r>
                        <a:rPr lang="en-US" sz="1600" dirty="0" err="1"/>
                        <a:t>dt</a:t>
                      </a:r>
                      <a:r>
                        <a:rPr lang="en-US" sz="1600" dirty="0"/>
                        <a:t>,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NetCDF</a:t>
                      </a:r>
                      <a:br>
                        <a:rPr lang="en-US" sz="1600" dirty="0"/>
                      </a:b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Quicklook</a:t>
                      </a:r>
                      <a:r>
                        <a:rPr lang="en-US" sz="1200" dirty="0"/>
                        <a:t> jpg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42">
                <a:tc>
                  <a:txBody>
                    <a:bodyPr/>
                    <a:lstStyle/>
                    <a:p>
                      <a:r>
                        <a:rPr lang="en-US" sz="1600" dirty="0"/>
                        <a:t>ERS-2 RA</a:t>
                      </a:r>
                      <a:br>
                        <a:rPr lang="en-US" sz="1600" dirty="0"/>
                      </a:br>
                      <a:r>
                        <a:rPr lang="en-US" sz="1600" b="1" dirty="0"/>
                        <a:t>FDR4ALT 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13-May-1995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04-Jul-2003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 </a:t>
                      </a:r>
                      <a:r>
                        <a:rPr lang="en-US" sz="1600" dirty="0" err="1"/>
                        <a:t>yrs</a:t>
                      </a:r>
                      <a:r>
                        <a:rPr lang="en-US" sz="1600" dirty="0"/>
                        <a:t>, 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dh/</a:t>
                      </a:r>
                      <a:r>
                        <a:rPr lang="en-US" sz="1600" dirty="0" err="1"/>
                        <a:t>dt</a:t>
                      </a:r>
                      <a:r>
                        <a:rPr lang="en-US" sz="1600" dirty="0"/>
                        <a:t>, error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NetCDF</a:t>
                      </a:r>
                      <a:br>
                        <a:rPr lang="en-US" sz="1600" dirty="0"/>
                      </a:b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Quicklook</a:t>
                      </a:r>
                      <a:r>
                        <a:rPr lang="en-US" sz="1200" dirty="0"/>
                        <a:t> jpg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42">
                <a:tc>
                  <a:txBody>
                    <a:bodyPr/>
                    <a:lstStyle/>
                    <a:p>
                      <a:r>
                        <a:rPr lang="en-US" sz="1600" dirty="0"/>
                        <a:t>ENVISAT</a:t>
                      </a:r>
                      <a:r>
                        <a:rPr lang="en-US" sz="1600" baseline="0" dirty="0"/>
                        <a:t> RA2</a:t>
                      </a:r>
                      <a:br>
                        <a:rPr lang="en-US" sz="1600" baseline="0" dirty="0"/>
                      </a:br>
                      <a:r>
                        <a:rPr lang="en-US" sz="1600" b="1" dirty="0"/>
                        <a:t>FDR4ALT 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09-Apr-2002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18-Oct-2010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 </a:t>
                      </a:r>
                      <a:r>
                        <a:rPr lang="en-US" sz="1600" dirty="0" err="1"/>
                        <a:t>yrs</a:t>
                      </a:r>
                      <a:r>
                        <a:rPr lang="en-US" sz="1600" dirty="0"/>
                        <a:t>, 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dh/</a:t>
                      </a:r>
                      <a:r>
                        <a:rPr lang="en-US" sz="1600" dirty="0" err="1"/>
                        <a:t>dt</a:t>
                      </a:r>
                      <a:r>
                        <a:rPr lang="en-US" sz="1600" dirty="0"/>
                        <a:t>, error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NetCDF</a:t>
                      </a:r>
                      <a:br>
                        <a:rPr lang="en-US" sz="1600" dirty="0"/>
                      </a:b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Quicklook</a:t>
                      </a:r>
                      <a:r>
                        <a:rPr lang="en-US" sz="1200" dirty="0"/>
                        <a:t> jpg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42">
                <a:tc>
                  <a:txBody>
                    <a:bodyPr/>
                    <a:lstStyle/>
                    <a:p>
                      <a:r>
                        <a:rPr lang="en-US" sz="1600" dirty="0"/>
                        <a:t>CryoSat </a:t>
                      </a:r>
                      <a:br>
                        <a:rPr lang="en-US" sz="1600" dirty="0"/>
                      </a:br>
                      <a:r>
                        <a:rPr lang="en-US" sz="1600" b="1" dirty="0" err="1"/>
                        <a:t>CryoTEMPO</a:t>
                      </a:r>
                      <a:r>
                        <a:rPr lang="en-US" sz="1600" b="1" dirty="0"/>
                        <a:t>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16-Jul-2010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31-Jun-2025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15 </a:t>
                      </a:r>
                      <a:r>
                        <a:rPr lang="en-US" sz="1600" b="0" dirty="0" err="1"/>
                        <a:t>yrs</a:t>
                      </a:r>
                      <a:r>
                        <a:rPr lang="en-US" sz="1600" b="0" dirty="0"/>
                        <a:t>, 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dh/</a:t>
                      </a:r>
                      <a:r>
                        <a:rPr lang="en-US" sz="1600" dirty="0" err="1"/>
                        <a:t>dt</a:t>
                      </a:r>
                      <a:r>
                        <a:rPr lang="en-US" sz="1600" dirty="0"/>
                        <a:t>, error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NetCDF</a:t>
                      </a:r>
                      <a:endParaRPr lang="en-US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Quicklook</a:t>
                      </a:r>
                      <a:r>
                        <a:rPr lang="en-US" sz="1200" dirty="0"/>
                        <a:t> jpg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42">
                <a:tc>
                  <a:txBody>
                    <a:bodyPr/>
                    <a:lstStyle/>
                    <a:p>
                      <a:r>
                        <a:rPr lang="en-US" sz="1600" b="0" dirty="0"/>
                        <a:t>Sentinel-3A</a:t>
                      </a:r>
                      <a:br>
                        <a:rPr lang="en-US" sz="1600" b="1" dirty="0"/>
                      </a:br>
                      <a:r>
                        <a:rPr lang="en-US" sz="1600" b="1" dirty="0"/>
                        <a:t>BC04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Dec-2016</a:t>
                      </a:r>
                      <a:br>
                        <a:rPr lang="en-US" sz="1600" b="0" dirty="0"/>
                      </a:br>
                      <a:r>
                        <a:rPr lang="en-US" sz="1600" dirty="0"/>
                        <a:t>31-Jun-2025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9 </a:t>
                      </a:r>
                      <a:r>
                        <a:rPr lang="en-US" sz="1600" b="0" dirty="0" err="1"/>
                        <a:t>yrs</a:t>
                      </a:r>
                      <a:r>
                        <a:rPr lang="en-US" sz="1600" b="0" dirty="0"/>
                        <a:t>, 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dh/</a:t>
                      </a:r>
                      <a:r>
                        <a:rPr lang="en-US" sz="1600" dirty="0" err="1"/>
                        <a:t>dt</a:t>
                      </a:r>
                      <a:r>
                        <a:rPr lang="en-US" sz="1600" dirty="0"/>
                        <a:t>,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NetCDF</a:t>
                      </a:r>
                      <a:endParaRPr lang="en-US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Quicklook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pngs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642234"/>
                  </a:ext>
                </a:extLst>
              </a:tr>
              <a:tr h="701142">
                <a:tc>
                  <a:txBody>
                    <a:bodyPr/>
                    <a:lstStyle/>
                    <a:p>
                      <a:r>
                        <a:rPr lang="en-US" sz="1600" b="0" dirty="0"/>
                        <a:t>Sentinel-3B</a:t>
                      </a:r>
                      <a:br>
                        <a:rPr lang="en-US" sz="1600" b="1" dirty="0"/>
                      </a:br>
                      <a:r>
                        <a:rPr lang="en-US" sz="1600" b="1" dirty="0"/>
                        <a:t>BC04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Nov-2018</a:t>
                      </a:r>
                      <a:br>
                        <a:rPr lang="en-US" sz="1600" b="0" dirty="0"/>
                      </a:br>
                      <a:r>
                        <a:rPr lang="en-US" sz="1600" dirty="0"/>
                        <a:t>31-Jun-2025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6 </a:t>
                      </a:r>
                      <a:r>
                        <a:rPr lang="en-US" sz="1600" b="0" dirty="0" err="1"/>
                        <a:t>yrs</a:t>
                      </a:r>
                      <a:r>
                        <a:rPr lang="en-US" sz="1600" b="0" dirty="0"/>
                        <a:t>, 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dh/</a:t>
                      </a:r>
                      <a:r>
                        <a:rPr lang="en-US" sz="1600" dirty="0" err="1"/>
                        <a:t>dt</a:t>
                      </a:r>
                      <a:r>
                        <a:rPr lang="en-US" sz="1600" dirty="0"/>
                        <a:t>,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NetCDF</a:t>
                      </a:r>
                      <a:endParaRPr lang="en-US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+ </a:t>
                      </a:r>
                      <a:r>
                        <a:rPr lang="en-US" sz="1200" dirty="0" err="1"/>
                        <a:t>Quicklook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pngs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9863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6044" y="1081584"/>
            <a:ext cx="4158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Single RA Mission SEC Products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A68F80-5D7B-464B-8C57-34196FD15C98}"/>
              </a:ext>
            </a:extLst>
          </p:cNvPr>
          <p:cNvSpPr txBox="1"/>
          <p:nvPr/>
        </p:nvSpPr>
        <p:spPr>
          <a:xfrm>
            <a:off x="312576" y="3219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AIS CCI+</a:t>
            </a:r>
            <a:r>
              <a:rPr lang="en-US" sz="2800" b="1" dirty="0"/>
              <a:t> SEC Baseline Product Summary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FEC020-97D2-A14E-B39C-3A547A672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489849"/>
              </p:ext>
            </p:extLst>
          </p:nvPr>
        </p:nvGraphicFramePr>
        <p:xfrm>
          <a:off x="9041844" y="1543249"/>
          <a:ext cx="2718746" cy="49079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18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383">
                <a:tc>
                  <a:txBody>
                    <a:bodyPr/>
                    <a:lstStyle/>
                    <a:p>
                      <a:r>
                        <a:rPr lang="en-US" sz="1600" dirty="0"/>
                        <a:t>Multi-mission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9611">
                <a:tc>
                  <a:txBody>
                    <a:bodyPr/>
                    <a:lstStyle/>
                    <a:p>
                      <a:r>
                        <a:rPr lang="en-US" sz="1200" dirty="0"/>
                        <a:t>         </a:t>
                      </a:r>
                      <a:r>
                        <a:rPr lang="en-US" sz="1600" dirty="0"/>
                        <a:t>5-year means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       Monthly product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       5km grid resolution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       dh/dt</a:t>
                      </a:r>
                      <a:br>
                        <a:rPr lang="en-US" sz="1600" dirty="0"/>
                      </a:br>
                      <a:endParaRPr lang="en-US" sz="1600" dirty="0"/>
                    </a:p>
                    <a:p>
                      <a:r>
                        <a:rPr lang="en-US" sz="1600" dirty="0"/>
                        <a:t>       error</a:t>
                      </a:r>
                    </a:p>
                    <a:p>
                      <a:r>
                        <a:rPr lang="en-US" sz="1600" dirty="0"/>
                        <a:t>        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       new multi-mission</a:t>
                      </a:r>
                    </a:p>
                    <a:p>
                      <a:r>
                        <a:rPr lang="en-US" sz="1600" dirty="0"/>
                        <a:t>       cross-calibration</a:t>
                      </a:r>
                    </a:p>
                    <a:p>
                      <a:r>
                        <a:rPr lang="en-US" sz="1600" dirty="0"/>
                        <a:t>       algorithm developed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ight Brace 4">
            <a:extLst>
              <a:ext uri="{FF2B5EF4-FFF2-40B4-BE49-F238E27FC236}">
                <a16:creationId xmlns:a16="http://schemas.microsoft.com/office/drawing/2014/main" id="{19129849-9931-DD4C-9ECB-238063FEE8C5}"/>
              </a:ext>
            </a:extLst>
          </p:cNvPr>
          <p:cNvSpPr/>
          <p:nvPr/>
        </p:nvSpPr>
        <p:spPr>
          <a:xfrm>
            <a:off x="9053492" y="2574389"/>
            <a:ext cx="195343" cy="3559126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3F9F6-B321-F741-8EA2-1FC6FFA1E03F}"/>
              </a:ext>
            </a:extLst>
          </p:cNvPr>
          <p:cNvSpPr txBox="1"/>
          <p:nvPr/>
        </p:nvSpPr>
        <p:spPr>
          <a:xfrm>
            <a:off x="9146817" y="1094021"/>
            <a:ext cx="254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Multi-mission SEC </a:t>
            </a:r>
          </a:p>
        </p:txBody>
      </p:sp>
    </p:spTree>
    <p:extLst>
      <p:ext uri="{BB962C8B-B14F-4D97-AF65-F5344CB8AC3E}">
        <p14:creationId xmlns:p14="http://schemas.microsoft.com/office/powerpoint/2010/main" val="331644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2EC16-178C-75A8-510F-A890459BD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D97F60-F0B7-CBD6-67C5-D79AEB50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8" y="197364"/>
            <a:ext cx="1343110" cy="593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249F4-CF07-DF0C-E66F-B76C1CD57DA9}"/>
              </a:ext>
            </a:extLst>
          </p:cNvPr>
          <p:cNvSpPr txBox="1"/>
          <p:nvPr/>
        </p:nvSpPr>
        <p:spPr>
          <a:xfrm>
            <a:off x="2529445" y="2598003"/>
            <a:ext cx="6462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/>
              <a:t>R&amp;D Activities in Phase-2</a:t>
            </a:r>
          </a:p>
        </p:txBody>
      </p:sp>
    </p:spTree>
    <p:extLst>
      <p:ext uri="{BB962C8B-B14F-4D97-AF65-F5344CB8AC3E}">
        <p14:creationId xmlns:p14="http://schemas.microsoft.com/office/powerpoint/2010/main" val="140373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2A361-6B25-59D1-6D64-915C9051E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8" y="197364"/>
            <a:ext cx="1343110" cy="593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E11CD-8D20-517B-A3AC-F3EF45D6CA16}"/>
              </a:ext>
            </a:extLst>
          </p:cNvPr>
          <p:cNvSpPr txBox="1"/>
          <p:nvPr/>
        </p:nvSpPr>
        <p:spPr>
          <a:xfrm>
            <a:off x="3099460" y="197364"/>
            <a:ext cx="6462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/>
              <a:t>R&amp;D Activities in Phase-2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4D986-8C61-331B-89F1-FED72ABA1C59}"/>
              </a:ext>
            </a:extLst>
          </p:cNvPr>
          <p:cNvSpPr txBox="1"/>
          <p:nvPr/>
        </p:nvSpPr>
        <p:spPr>
          <a:xfrm>
            <a:off x="1350358" y="2042557"/>
            <a:ext cx="93790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Integration and testing of new baseline products/formats for </a:t>
            </a:r>
            <a:br>
              <a:rPr lang="en-US" sz="2800"/>
            </a:br>
            <a:r>
              <a:rPr lang="en-US" sz="2800"/>
              <a:t>all RA 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Development of new SEC products from ICESat-2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Development of new Annual dH Products</a:t>
            </a:r>
          </a:p>
        </p:txBody>
      </p:sp>
    </p:spTree>
    <p:extLst>
      <p:ext uri="{BB962C8B-B14F-4D97-AF65-F5344CB8AC3E}">
        <p14:creationId xmlns:p14="http://schemas.microsoft.com/office/powerpoint/2010/main" val="196575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B08AE-4A0F-A119-C859-5E6BB7726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1B04844-66E5-BCE6-3943-2FBCC63C1D84}"/>
              </a:ext>
            </a:extLst>
          </p:cNvPr>
          <p:cNvSpPr txBox="1"/>
          <p:nvPr/>
        </p:nvSpPr>
        <p:spPr>
          <a:xfrm>
            <a:off x="1570800" y="1073194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Integration of new Input Altimetry Products – (Phase-2)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7C0500-4A7C-2CD7-ABE0-4471FE6C2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435603"/>
              </p:ext>
            </p:extLst>
          </p:nvPr>
        </p:nvGraphicFramePr>
        <p:xfrm>
          <a:off x="1570800" y="1903686"/>
          <a:ext cx="9234327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604">
                  <a:extLst>
                    <a:ext uri="{9D8B030D-6E8A-4147-A177-3AD203B41FA5}">
                      <a16:colId xmlns:a16="http://schemas.microsoft.com/office/drawing/2014/main" val="820264970"/>
                    </a:ext>
                  </a:extLst>
                </a:gridCol>
                <a:gridCol w="3222804">
                  <a:extLst>
                    <a:ext uri="{9D8B030D-6E8A-4147-A177-3AD203B41FA5}">
                      <a16:colId xmlns:a16="http://schemas.microsoft.com/office/drawing/2014/main" val="140201222"/>
                    </a:ext>
                  </a:extLst>
                </a:gridCol>
                <a:gridCol w="3361919">
                  <a:extLst>
                    <a:ext uri="{9D8B030D-6E8A-4147-A177-3AD203B41FA5}">
                      <a16:colId xmlns:a16="http://schemas.microsoft.com/office/drawing/2014/main" val="646506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Sensor</a:t>
                      </a:r>
                      <a:br>
                        <a:rPr lang="en-US"/>
                      </a:b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Products used in AIS CCI+</a:t>
                      </a:r>
                    </a:p>
                    <a:p>
                      <a:r>
                        <a:rPr lang="en-US"/>
                        <a:t>Phase-1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New Product Baselines</a:t>
                      </a:r>
                      <a:br>
                        <a:rPr lang="en-US" b="1"/>
                      </a:br>
                      <a:r>
                        <a:rPr lang="en-US" b="1"/>
                        <a:t>(AIS CCI phase-2, 2025)</a:t>
                      </a:r>
                      <a:br>
                        <a:rPr lang="en-US" b="1"/>
                      </a:br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546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ERS1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REAPER 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FDR4ALT v1 Thematic Land 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ERS2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REAPER 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FDR4ALT v1 Thematic Land 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70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ENVISAT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GDR v3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FDR4ALT v1 Thematic Land 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40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CryoSat-2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ESA L2i Baseline-D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ESA CryoTEMPO LI Baseline-D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674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Sentinel-3A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ESA L2 BC-04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ESA Thematic Land Ice L2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449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Sentinel-3B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ESA L2 BC-04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ESA Thematic Land Ice L2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229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/>
                        <a:t>New in phase-2: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150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ICESat-2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ATL-06 v006, v007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36905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0A7E41E-1306-DDC9-EF74-B067BC8C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8" y="197364"/>
            <a:ext cx="1343110" cy="5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17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arctic&#10;&#10;AI-generated content may be incorrect.">
            <a:extLst>
              <a:ext uri="{FF2B5EF4-FFF2-40B4-BE49-F238E27FC236}">
                <a16:creationId xmlns:a16="http://schemas.microsoft.com/office/drawing/2014/main" id="{B245715F-AAE7-0BAB-AF91-3DC7E36A24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604"/>
          <a:stretch>
            <a:fillRect/>
          </a:stretch>
        </p:blipFill>
        <p:spPr>
          <a:xfrm>
            <a:off x="461159" y="0"/>
            <a:ext cx="57110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90C8DB-596C-664F-2002-49E8D0D6EC70}"/>
              </a:ext>
            </a:extLst>
          </p:cNvPr>
          <p:cNvSpPr txBox="1"/>
          <p:nvPr/>
        </p:nvSpPr>
        <p:spPr>
          <a:xfrm>
            <a:off x="7605004" y="196282"/>
            <a:ext cx="34752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ICESat-2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2018 – 2025…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New SEC product</a:t>
            </a:r>
            <a:br>
              <a:rPr lang="en-US"/>
            </a:br>
            <a:r>
              <a:rPr lang="en-US"/>
              <a:t>in CCI phase-2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Required a new segmented processing scheme (due to higher data volume than 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Perform weighted surface fit using the IS2 uncertainty values as weighting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Method published:</a:t>
            </a: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E5466-79FA-0929-E021-19AB39CD7539}"/>
              </a:ext>
            </a:extLst>
          </p:cNvPr>
          <p:cNvSpPr/>
          <p:nvPr/>
        </p:nvSpPr>
        <p:spPr>
          <a:xfrm>
            <a:off x="6172212" y="5040549"/>
            <a:ext cx="3921813" cy="181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35DAA-F7D2-E9E4-0248-3F2F319E7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060" y="4365197"/>
            <a:ext cx="5357141" cy="2011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7895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id="{242B5384-D444-3A33-C359-C05BDB638FE8}"/>
              </a:ext>
            </a:extLst>
          </p:cNvPr>
          <p:cNvSpPr txBox="1"/>
          <p:nvPr/>
        </p:nvSpPr>
        <p:spPr>
          <a:xfrm>
            <a:off x="815957" y="3135281"/>
            <a:ext cx="105559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Weighted Surface Fitting</a:t>
            </a:r>
          </a:p>
          <a:p>
            <a:pPr algn="ctr"/>
            <a:r>
              <a:rPr lang="en-US" sz="1400" dirty="0"/>
              <a:t>Elevation change for each grid cell is modelled using a plane fit method, using an uncertainty parameter as a model weight</a:t>
            </a:r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31CAD95F-255F-5725-65D9-5789ED339C5F}"/>
              </a:ext>
            </a:extLst>
          </p:cNvPr>
          <p:cNvSpPr txBox="1"/>
          <p:nvPr/>
        </p:nvSpPr>
        <p:spPr>
          <a:xfrm>
            <a:off x="3365933" y="2261724"/>
            <a:ext cx="546685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Fragment gridded files</a:t>
            </a:r>
          </a:p>
          <a:p>
            <a:pPr algn="ctr"/>
            <a:r>
              <a:rPr lang="en-US" sz="1400" dirty="0"/>
              <a:t>Divide gridded files into smaller fragments to reduce resource usage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F9A34D21-1CAB-3201-5FFF-C95959EDDC10}"/>
              </a:ext>
            </a:extLst>
          </p:cNvPr>
          <p:cNvSpPr txBox="1"/>
          <p:nvPr/>
        </p:nvSpPr>
        <p:spPr>
          <a:xfrm>
            <a:off x="4055946" y="5013333"/>
            <a:ext cx="399348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Join fragments together</a:t>
            </a:r>
          </a:p>
          <a:p>
            <a:pPr algn="ctr"/>
            <a:r>
              <a:rPr lang="en-US" sz="1400" dirty="0"/>
              <a:t>Rejoin fragments to recreate the whole target area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A6D83757-BEDF-1062-8B5F-3416D9EAC948}"/>
              </a:ext>
            </a:extLst>
          </p:cNvPr>
          <p:cNvSpPr txBox="1"/>
          <p:nvPr/>
        </p:nvSpPr>
        <p:spPr>
          <a:xfrm>
            <a:off x="1914537" y="1421296"/>
            <a:ext cx="836970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Masking and Gridding</a:t>
            </a:r>
          </a:p>
          <a:p>
            <a:pPr algn="ctr"/>
            <a:r>
              <a:rPr lang="en-US" sz="1200" dirty="0"/>
              <a:t>R</a:t>
            </a:r>
            <a:r>
              <a:rPr lang="en-US" sz="1400" dirty="0"/>
              <a:t>emove points that aren't in the target area and add remaining elevation measurements to a uniform grid</a:t>
            </a: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id="{CBA649FB-B50F-FDC8-C26A-7432D2CAE95F}"/>
              </a:ext>
            </a:extLst>
          </p:cNvPr>
          <p:cNvSpPr txBox="1"/>
          <p:nvPr/>
        </p:nvSpPr>
        <p:spPr>
          <a:xfrm>
            <a:off x="1057711" y="4067868"/>
            <a:ext cx="1000256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Epoch Averaging and Corrections</a:t>
            </a:r>
          </a:p>
          <a:p>
            <a:pPr algn="ctr"/>
            <a:r>
              <a:rPr lang="en-US" sz="1400" dirty="0"/>
              <a:t>Apply glacial isostatic adjustment corrections if required, and calculate the mean elevation change within periods of a set length</a:t>
            </a:r>
          </a:p>
        </p:txBody>
      </p:sp>
      <p:sp>
        <p:nvSpPr>
          <p:cNvPr id="11" name="TextBox 51">
            <a:extLst>
              <a:ext uri="{FF2B5EF4-FFF2-40B4-BE49-F238E27FC236}">
                <a16:creationId xmlns:a16="http://schemas.microsoft.com/office/drawing/2014/main" id="{4898C280-5AA8-2C5C-9921-83BA452C43AC}"/>
              </a:ext>
            </a:extLst>
          </p:cNvPr>
          <p:cNvSpPr txBox="1"/>
          <p:nvPr/>
        </p:nvSpPr>
        <p:spPr>
          <a:xfrm>
            <a:off x="3540053" y="5982971"/>
            <a:ext cx="511306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Calculate dh/dt</a:t>
            </a:r>
          </a:p>
          <a:p>
            <a:pPr algn="ctr"/>
            <a:r>
              <a:rPr lang="en-US" sz="1400" dirty="0"/>
              <a:t>Calculate the elevation change rate for the desired time period</a:t>
            </a:r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1A3A6795-EF88-BA4B-435F-EECB07C15BCD}"/>
              </a:ext>
            </a:extLst>
          </p:cNvPr>
          <p:cNvSpPr/>
          <p:nvPr/>
        </p:nvSpPr>
        <p:spPr>
          <a:xfrm>
            <a:off x="5238667" y="673592"/>
            <a:ext cx="1698508" cy="457405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ATL-06 Elevation data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C0D0562-F587-6089-AA6D-37C3E48F8E9C}"/>
              </a:ext>
            </a:extLst>
          </p:cNvPr>
          <p:cNvSpPr/>
          <p:nvPr/>
        </p:nvSpPr>
        <p:spPr>
          <a:xfrm>
            <a:off x="5802383" y="1243629"/>
            <a:ext cx="593860" cy="18077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19" name="TextBox 32">
            <a:extLst>
              <a:ext uri="{FF2B5EF4-FFF2-40B4-BE49-F238E27FC236}">
                <a16:creationId xmlns:a16="http://schemas.microsoft.com/office/drawing/2014/main" id="{1F79E2B5-0760-3BAC-F945-E7F0ECEED939}"/>
              </a:ext>
            </a:extLst>
          </p:cNvPr>
          <p:cNvSpPr txBox="1"/>
          <p:nvPr/>
        </p:nvSpPr>
        <p:spPr>
          <a:xfrm>
            <a:off x="1596084" y="117251"/>
            <a:ext cx="949502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ICESat-2 Laser Altimeter method</a:t>
            </a:r>
            <a:endParaRPr lang="en-US" sz="1000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24A3337-ECC2-EDE9-C980-B8525CC6E7D0}"/>
              </a:ext>
            </a:extLst>
          </p:cNvPr>
          <p:cNvSpPr/>
          <p:nvPr/>
        </p:nvSpPr>
        <p:spPr>
          <a:xfrm>
            <a:off x="5802382" y="2078199"/>
            <a:ext cx="593860" cy="18077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8DE2F998-337A-B32A-6193-6B102BC73A21}"/>
              </a:ext>
            </a:extLst>
          </p:cNvPr>
          <p:cNvSpPr/>
          <p:nvPr/>
        </p:nvSpPr>
        <p:spPr>
          <a:xfrm>
            <a:off x="5793310" y="2903699"/>
            <a:ext cx="593860" cy="18077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BB29DC3D-CD1A-EC75-BE33-350C13DCFD93}"/>
              </a:ext>
            </a:extLst>
          </p:cNvPr>
          <p:cNvSpPr/>
          <p:nvPr/>
        </p:nvSpPr>
        <p:spPr>
          <a:xfrm>
            <a:off x="5757023" y="3801769"/>
            <a:ext cx="593860" cy="18077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09038AFA-59D1-A375-A335-559569C55E76}"/>
              </a:ext>
            </a:extLst>
          </p:cNvPr>
          <p:cNvSpPr/>
          <p:nvPr/>
        </p:nvSpPr>
        <p:spPr>
          <a:xfrm>
            <a:off x="5757022" y="4717982"/>
            <a:ext cx="593860" cy="18077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78D091D-98EF-DF4F-5559-6BE17C9E7D21}"/>
              </a:ext>
            </a:extLst>
          </p:cNvPr>
          <p:cNvSpPr/>
          <p:nvPr/>
        </p:nvSpPr>
        <p:spPr>
          <a:xfrm>
            <a:off x="5757022" y="5715839"/>
            <a:ext cx="593860" cy="18077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21255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A60A2098-196F-0636-5695-B44AF041C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232"/>
          <a:stretch/>
        </p:blipFill>
        <p:spPr bwMode="auto">
          <a:xfrm>
            <a:off x="1078548" y="155336"/>
            <a:ext cx="5402935" cy="654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745E16-EB91-E411-0EED-FDE6376430AD}"/>
              </a:ext>
            </a:extLst>
          </p:cNvPr>
          <p:cNvSpPr txBox="1"/>
          <p:nvPr/>
        </p:nvSpPr>
        <p:spPr>
          <a:xfrm>
            <a:off x="8010781" y="326911"/>
            <a:ext cx="34752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ICESat-2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2018 – 2025…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New SEC product</a:t>
            </a:r>
            <a:br>
              <a:rPr lang="en-US"/>
            </a:br>
            <a:r>
              <a:rPr lang="en-US"/>
              <a:t>in CCI phase-2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Required a new segmented processing scheme (due to higher data volume than 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Perform weighted surface fit using the IS2 uncertainty values as weighting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Method published: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B1DBC-FBA3-80B4-C585-628DF4414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87" y="4016972"/>
            <a:ext cx="4471036" cy="1679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B8595-B388-7853-199E-634C4B186848}"/>
              </a:ext>
            </a:extLst>
          </p:cNvPr>
          <p:cNvSpPr txBox="1"/>
          <p:nvPr/>
        </p:nvSpPr>
        <p:spPr>
          <a:xfrm>
            <a:off x="8196219" y="5884758"/>
            <a:ext cx="3104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IS2 processing presentation </a:t>
            </a:r>
            <a:br>
              <a:rPr lang="en-US"/>
            </a:br>
            <a:r>
              <a:rPr lang="en-US"/>
              <a:t>by Nitin at PM1 (Sep 24).</a:t>
            </a:r>
          </a:p>
        </p:txBody>
      </p:sp>
    </p:spTree>
    <p:extLst>
      <p:ext uri="{BB962C8B-B14F-4D97-AF65-F5344CB8AC3E}">
        <p14:creationId xmlns:p14="http://schemas.microsoft.com/office/powerpoint/2010/main" val="2966486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A903F-E7B0-95D9-CB76-E2C7BAA0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82"/>
          <a:stretch>
            <a:fillRect/>
          </a:stretch>
        </p:blipFill>
        <p:spPr>
          <a:xfrm>
            <a:off x="1433286" y="1353787"/>
            <a:ext cx="9325429" cy="5313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E21AB-38DC-0C66-F1E5-F753F8449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77" y="197364"/>
            <a:ext cx="1649641" cy="7289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85586-AD34-2C18-0C1E-1C6CB23E3F59}"/>
              </a:ext>
            </a:extLst>
          </p:cNvPr>
          <p:cNvSpPr txBox="1"/>
          <p:nvPr/>
        </p:nvSpPr>
        <p:spPr>
          <a:xfrm>
            <a:off x="3025238" y="309034"/>
            <a:ext cx="647502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Antarctic Ice Sheet</a:t>
            </a:r>
          </a:p>
          <a:p>
            <a:pPr algn="ctr"/>
            <a:r>
              <a:rPr lang="en-GB" sz="2400" dirty="0">
                <a:solidFill>
                  <a:srgbClr val="000000"/>
                </a:solidFill>
              </a:rPr>
              <a:t>Comparison of dH values vs ATL-15 and CS2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3EA5F-A2F8-0832-3718-314232B5F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E326B7-D781-4D67-4C17-71A1BFC82456}"/>
              </a:ext>
            </a:extLst>
          </p:cNvPr>
          <p:cNvSpPr txBox="1"/>
          <p:nvPr/>
        </p:nvSpPr>
        <p:spPr>
          <a:xfrm>
            <a:off x="4793011" y="1509154"/>
            <a:ext cx="27431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East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0CA83-8A78-6CFD-114F-F33984EE014F}"/>
              </a:ext>
            </a:extLst>
          </p:cNvPr>
          <p:cNvSpPr txBox="1"/>
          <p:nvPr/>
        </p:nvSpPr>
        <p:spPr>
          <a:xfrm>
            <a:off x="511297" y="1509154"/>
            <a:ext cx="27431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West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07A96-9169-4276-91B4-09EC1931FD34}"/>
              </a:ext>
            </a:extLst>
          </p:cNvPr>
          <p:cNvSpPr txBox="1"/>
          <p:nvPr/>
        </p:nvSpPr>
        <p:spPr>
          <a:xfrm>
            <a:off x="8866082" y="1509154"/>
            <a:ext cx="27431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Peninsula</a:t>
            </a:r>
            <a:endParaRPr lang="en-US" dirty="0" err="1">
              <a:solidFill>
                <a:srgbClr val="000000"/>
              </a:solidFill>
            </a:endParaRPr>
          </a:p>
        </p:txBody>
      </p:sp>
      <p:pic>
        <p:nvPicPr>
          <p:cNvPr id="10" name="Picture 9" descr="A graph of different values&#10;&#10;AI-generated content may be incorrect.">
            <a:extLst>
              <a:ext uri="{FF2B5EF4-FFF2-40B4-BE49-F238E27FC236}">
                <a16:creationId xmlns:a16="http://schemas.microsoft.com/office/drawing/2014/main" id="{A1C7F282-C98A-13A8-5BDE-403E39579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" y="2041070"/>
            <a:ext cx="4022271" cy="3011798"/>
          </a:xfrm>
          <a:prstGeom prst="rect">
            <a:avLst/>
          </a:prstGeom>
        </p:spPr>
      </p:pic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EE58BE0-F4C6-8D3E-E1E2-37BFFE39F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475" y="2041071"/>
            <a:ext cx="4022269" cy="3011797"/>
          </a:xfrm>
          <a:prstGeom prst="rect">
            <a:avLst/>
          </a:prstGeom>
        </p:spPr>
      </p:pic>
      <p:pic>
        <p:nvPicPr>
          <p:cNvPr id="13" name="Picture 12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EE636BCA-58BF-ED4C-BC6D-AB3360E4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732" y="2041071"/>
            <a:ext cx="4022268" cy="3011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2CFD81-608D-2E44-B95F-C686120E5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77" y="197364"/>
            <a:ext cx="1649641" cy="7289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056CFB-C4B2-6117-7410-9927FE59BB4D}"/>
              </a:ext>
            </a:extLst>
          </p:cNvPr>
          <p:cNvSpPr txBox="1"/>
          <p:nvPr/>
        </p:nvSpPr>
        <p:spPr>
          <a:xfrm>
            <a:off x="3547752" y="255786"/>
            <a:ext cx="605938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Antarctic Ice Sheet</a:t>
            </a:r>
          </a:p>
          <a:p>
            <a:pPr algn="ctr"/>
            <a:r>
              <a:rPr lang="en-GB" sz="2400" dirty="0">
                <a:solidFill>
                  <a:srgbClr val="000000"/>
                </a:solidFill>
              </a:rPr>
              <a:t>Comparison of dH values vs ATL-15 and CS2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42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CF585-2356-AFFD-6B0A-5D693C448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FFB109-EBF3-4A97-8602-D6A8BD600653}"/>
              </a:ext>
            </a:extLst>
          </p:cNvPr>
          <p:cNvSpPr/>
          <p:nvPr/>
        </p:nvSpPr>
        <p:spPr>
          <a:xfrm>
            <a:off x="731340" y="347824"/>
            <a:ext cx="10637090" cy="79364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40CFF-9344-4400-CDC5-83AD3DDC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21" y="161334"/>
            <a:ext cx="10515600" cy="123148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Sitka Text"/>
              </a:rPr>
              <a:t>Annual Elevation Change (</a:t>
            </a:r>
            <a:r>
              <a:rPr lang="en-US" sz="3600" err="1">
                <a:latin typeface="Sitka Text"/>
              </a:rPr>
              <a:t>dH</a:t>
            </a:r>
            <a:r>
              <a:rPr lang="en-US" sz="3600" dirty="0">
                <a:latin typeface="Sitka Text"/>
              </a:rPr>
              <a:t>) grid product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B8BFD3-C7E4-3055-3D9E-0B141809F98A}"/>
              </a:ext>
            </a:extLst>
          </p:cNvPr>
          <p:cNvSpPr txBox="1"/>
          <p:nvPr/>
        </p:nvSpPr>
        <p:spPr>
          <a:xfrm>
            <a:off x="7546992" y="1590005"/>
            <a:ext cx="365472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/>
              <a:t>Fill in the pole hole</a:t>
            </a:r>
            <a:endParaRPr lang="en-US" sz="2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741A8C-0858-D3EC-564D-22673BEBFE63}"/>
              </a:ext>
            </a:extLst>
          </p:cNvPr>
          <p:cNvSpPr txBox="1"/>
          <p:nvPr/>
        </p:nvSpPr>
        <p:spPr>
          <a:xfrm>
            <a:off x="7529271" y="5050592"/>
            <a:ext cx="365472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/>
              <a:t>Calculate </a:t>
            </a:r>
            <a:r>
              <a:rPr lang="en-GB" sz="2400" dirty="0" err="1"/>
              <a:t>dH</a:t>
            </a:r>
            <a:r>
              <a:rPr lang="en-GB" sz="2400" dirty="0"/>
              <a:t> per year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77DC31-71C1-DCDD-E0D8-9A07E009EA99}"/>
              </a:ext>
            </a:extLst>
          </p:cNvPr>
          <p:cNvSpPr txBox="1"/>
          <p:nvPr/>
        </p:nvSpPr>
        <p:spPr>
          <a:xfrm>
            <a:off x="7510427" y="3983477"/>
            <a:ext cx="36528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/>
              <a:t>Interpolate missing cells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640E12E2-F024-802F-9603-75CF03AF4082}"/>
              </a:ext>
            </a:extLst>
          </p:cNvPr>
          <p:cNvSpPr/>
          <p:nvPr/>
        </p:nvSpPr>
        <p:spPr>
          <a:xfrm>
            <a:off x="9192720" y="2216892"/>
            <a:ext cx="359186" cy="26939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8B56D385-C68A-9B15-3468-FE098D5E697B}"/>
              </a:ext>
            </a:extLst>
          </p:cNvPr>
          <p:cNvSpPr/>
          <p:nvPr/>
        </p:nvSpPr>
        <p:spPr>
          <a:xfrm>
            <a:off x="9157278" y="3576192"/>
            <a:ext cx="359186" cy="26939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0DA62DC3-ACC6-D591-E327-62137C568B9F}"/>
              </a:ext>
            </a:extLst>
          </p:cNvPr>
          <p:cNvSpPr/>
          <p:nvPr/>
        </p:nvSpPr>
        <p:spPr>
          <a:xfrm>
            <a:off x="9192720" y="4652267"/>
            <a:ext cx="359186" cy="26939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7819D-209C-6078-75ED-17F4ADBAC55B}"/>
              </a:ext>
            </a:extLst>
          </p:cNvPr>
          <p:cNvSpPr txBox="1"/>
          <p:nvPr/>
        </p:nvSpPr>
        <p:spPr>
          <a:xfrm>
            <a:off x="7114436" y="2601395"/>
            <a:ext cx="4515755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ctr">
              <a:defRPr sz="2400"/>
            </a:lvl1pPr>
          </a:lstStyle>
          <a:p>
            <a:r>
              <a:rPr lang="en-GB" dirty="0"/>
              <a:t>Calculate multi-mission time series</a:t>
            </a:r>
            <a:endParaRPr lang="en-US" dirty="0"/>
          </a:p>
        </p:txBody>
      </p:sp>
      <p:pic>
        <p:nvPicPr>
          <p:cNvPr id="4" name="Picture 3" descr="A map of the arctic&#10;&#10;AI-generated content may be incorrect.">
            <a:extLst>
              <a:ext uri="{FF2B5EF4-FFF2-40B4-BE49-F238E27FC236}">
                <a16:creationId xmlns:a16="http://schemas.microsoft.com/office/drawing/2014/main" id="{85B0B2C5-2DDA-729F-8F5C-24DEEEBF9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62" y="1058199"/>
            <a:ext cx="6706584" cy="55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7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6710BC8-2B29-2486-CC9D-BF46C81E2C6C}"/>
              </a:ext>
            </a:extLst>
          </p:cNvPr>
          <p:cNvSpPr/>
          <p:nvPr/>
        </p:nvSpPr>
        <p:spPr>
          <a:xfrm>
            <a:off x="0" y="5462961"/>
            <a:ext cx="12192000" cy="344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744F3-ECC6-12DE-437F-2B10D8104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8" y="197364"/>
            <a:ext cx="1343110" cy="593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E4BCD-5C7F-4F07-3C11-1B82257E6269}"/>
              </a:ext>
            </a:extLst>
          </p:cNvPr>
          <p:cNvSpPr txBox="1"/>
          <p:nvPr/>
        </p:nvSpPr>
        <p:spPr>
          <a:xfrm>
            <a:off x="2794223" y="197364"/>
            <a:ext cx="7269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Surface Elevation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B6149-495D-6BD2-BCC9-26F327BF818C}"/>
              </a:ext>
            </a:extLst>
          </p:cNvPr>
          <p:cNvSpPr txBox="1"/>
          <p:nvPr/>
        </p:nvSpPr>
        <p:spPr>
          <a:xfrm>
            <a:off x="298278" y="1027780"/>
            <a:ext cx="11746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products produced from 34 years of Radar and Laser Altimetry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EB67-1134-64EB-65CF-3163F5D7BCE9}"/>
              </a:ext>
            </a:extLst>
          </p:cNvPr>
          <p:cNvSpPr txBox="1"/>
          <p:nvPr/>
        </p:nvSpPr>
        <p:spPr>
          <a:xfrm>
            <a:off x="766120" y="1799283"/>
            <a:ext cx="1123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ERS-1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5A44F-2FAA-A672-EAAE-440952EA9CD7}"/>
              </a:ext>
            </a:extLst>
          </p:cNvPr>
          <p:cNvSpPr txBox="1"/>
          <p:nvPr/>
        </p:nvSpPr>
        <p:spPr>
          <a:xfrm>
            <a:off x="2030628" y="2272958"/>
            <a:ext cx="1123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ERS-2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EE884-D56B-D9F1-2273-1FE784B6781C}"/>
              </a:ext>
            </a:extLst>
          </p:cNvPr>
          <p:cNvSpPr txBox="1"/>
          <p:nvPr/>
        </p:nvSpPr>
        <p:spPr>
          <a:xfrm>
            <a:off x="3153884" y="2840738"/>
            <a:ext cx="1577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ENVISAT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94B9A-01DA-D075-0473-13364337B701}"/>
              </a:ext>
            </a:extLst>
          </p:cNvPr>
          <p:cNvSpPr txBox="1"/>
          <p:nvPr/>
        </p:nvSpPr>
        <p:spPr>
          <a:xfrm>
            <a:off x="4443992" y="3425513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CryoSat-2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F193D-8E54-D3A4-1E67-8A60DC9BBE23}"/>
              </a:ext>
            </a:extLst>
          </p:cNvPr>
          <p:cNvSpPr txBox="1"/>
          <p:nvPr/>
        </p:nvSpPr>
        <p:spPr>
          <a:xfrm>
            <a:off x="5635641" y="4084427"/>
            <a:ext cx="2107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Sentinel-3A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D13F8-B8C0-F077-E4CE-29F27EC362F6}"/>
              </a:ext>
            </a:extLst>
          </p:cNvPr>
          <p:cNvSpPr txBox="1"/>
          <p:nvPr/>
        </p:nvSpPr>
        <p:spPr>
          <a:xfrm>
            <a:off x="6924266" y="4679903"/>
            <a:ext cx="2093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Sentinel-3B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7FFE3D-E801-32FC-362C-6554F1A20E01}"/>
              </a:ext>
            </a:extLst>
          </p:cNvPr>
          <p:cNvSpPr txBox="1"/>
          <p:nvPr/>
        </p:nvSpPr>
        <p:spPr>
          <a:xfrm>
            <a:off x="766120" y="535186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1991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7F1837-76D4-A1B6-C7DC-43B115CAA77D}"/>
              </a:ext>
            </a:extLst>
          </p:cNvPr>
          <p:cNvCxnSpPr/>
          <p:nvPr/>
        </p:nvCxnSpPr>
        <p:spPr>
          <a:xfrm>
            <a:off x="1215936" y="2384058"/>
            <a:ext cx="0" cy="307890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5914254-D605-68D2-BC0A-D534A2D3D3B9}"/>
              </a:ext>
            </a:extLst>
          </p:cNvPr>
          <p:cNvSpPr txBox="1"/>
          <p:nvPr/>
        </p:nvSpPr>
        <p:spPr>
          <a:xfrm>
            <a:off x="2165344" y="535186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1996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D26978-B80F-3B98-3B15-C1D2588BEEBF}"/>
              </a:ext>
            </a:extLst>
          </p:cNvPr>
          <p:cNvSpPr txBox="1"/>
          <p:nvPr/>
        </p:nvSpPr>
        <p:spPr>
          <a:xfrm>
            <a:off x="3425765" y="535186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30C0B6-0435-213A-709A-379ECFECC2A9}"/>
              </a:ext>
            </a:extLst>
          </p:cNvPr>
          <p:cNvSpPr txBox="1"/>
          <p:nvPr/>
        </p:nvSpPr>
        <p:spPr>
          <a:xfrm>
            <a:off x="4764382" y="535186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868B35-15D6-181C-304D-33E8E7641625}"/>
              </a:ext>
            </a:extLst>
          </p:cNvPr>
          <p:cNvSpPr txBox="1"/>
          <p:nvPr/>
        </p:nvSpPr>
        <p:spPr>
          <a:xfrm>
            <a:off x="6058930" y="535186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E2A0A-EEF4-A4BF-1CA6-8412D87A21B4}"/>
              </a:ext>
            </a:extLst>
          </p:cNvPr>
          <p:cNvSpPr txBox="1"/>
          <p:nvPr/>
        </p:nvSpPr>
        <p:spPr>
          <a:xfrm>
            <a:off x="7234220" y="535186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136D0C-01E7-F3AA-345A-C9A0751F69E2}"/>
              </a:ext>
            </a:extLst>
          </p:cNvPr>
          <p:cNvSpPr txBox="1"/>
          <p:nvPr/>
        </p:nvSpPr>
        <p:spPr>
          <a:xfrm>
            <a:off x="7743333" y="5952223"/>
            <a:ext cx="1546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ICESat-2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E6146D-59B2-105F-CFA3-878C19BC6A9C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231661" y="3717900"/>
            <a:ext cx="4518717" cy="1"/>
          </a:xfrm>
          <a:prstGeom prst="straightConnector1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5DC098-88B4-8B0D-6159-96738F80AA87}"/>
              </a:ext>
            </a:extLst>
          </p:cNvPr>
          <p:cNvCxnSpPr>
            <a:cxnSpLocks/>
          </p:cNvCxnSpPr>
          <p:nvPr/>
        </p:nvCxnSpPr>
        <p:spPr>
          <a:xfrm>
            <a:off x="7656245" y="4376814"/>
            <a:ext cx="3094133" cy="0"/>
          </a:xfrm>
          <a:prstGeom prst="straightConnector1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ED3679-9328-D2CE-3108-8BE294F870A8}"/>
              </a:ext>
            </a:extLst>
          </p:cNvPr>
          <p:cNvCxnSpPr>
            <a:cxnSpLocks/>
          </p:cNvCxnSpPr>
          <p:nvPr/>
        </p:nvCxnSpPr>
        <p:spPr>
          <a:xfrm>
            <a:off x="9017531" y="4972290"/>
            <a:ext cx="1732847" cy="0"/>
          </a:xfrm>
          <a:prstGeom prst="straightConnector1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143BC0-D52A-BFF3-FAAB-6B615E7EC985}"/>
              </a:ext>
            </a:extLst>
          </p:cNvPr>
          <p:cNvCxnSpPr>
            <a:cxnSpLocks/>
          </p:cNvCxnSpPr>
          <p:nvPr/>
        </p:nvCxnSpPr>
        <p:spPr>
          <a:xfrm>
            <a:off x="9289334" y="6253603"/>
            <a:ext cx="1461044" cy="0"/>
          </a:xfrm>
          <a:prstGeom prst="straightConnector1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C40FBCD-1AA4-5769-0954-7184CC69754F}"/>
              </a:ext>
            </a:extLst>
          </p:cNvPr>
          <p:cNvSpPr txBox="1"/>
          <p:nvPr/>
        </p:nvSpPr>
        <p:spPr>
          <a:xfrm>
            <a:off x="10063392" y="535186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2025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957F20-C687-F81E-4197-BBE86B647FFE}"/>
              </a:ext>
            </a:extLst>
          </p:cNvPr>
          <p:cNvCxnSpPr>
            <a:cxnSpLocks/>
          </p:cNvCxnSpPr>
          <p:nvPr/>
        </p:nvCxnSpPr>
        <p:spPr>
          <a:xfrm>
            <a:off x="2683550" y="2840738"/>
            <a:ext cx="0" cy="262222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17D320-BEFA-1E81-CA41-A3B094B8D73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942818" y="3425513"/>
            <a:ext cx="0" cy="203744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AECD77-92A7-DBB5-5B33-7C18149039F6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337826" y="4010288"/>
            <a:ext cx="1" cy="145267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6B4353-0498-075B-343B-400510817492}"/>
              </a:ext>
            </a:extLst>
          </p:cNvPr>
          <p:cNvCxnSpPr>
            <a:cxnSpLocks/>
          </p:cNvCxnSpPr>
          <p:nvPr/>
        </p:nvCxnSpPr>
        <p:spPr>
          <a:xfrm>
            <a:off x="6577232" y="4538342"/>
            <a:ext cx="0" cy="92461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71E097-24C7-75ED-BA62-E6142F47BA85}"/>
              </a:ext>
            </a:extLst>
          </p:cNvPr>
          <p:cNvCxnSpPr>
            <a:cxnSpLocks/>
          </p:cNvCxnSpPr>
          <p:nvPr/>
        </p:nvCxnSpPr>
        <p:spPr>
          <a:xfrm>
            <a:off x="7570318" y="5150069"/>
            <a:ext cx="0" cy="3234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AFAAC41-A682-7C3B-09DA-E4BED6D9D53F}"/>
              </a:ext>
            </a:extLst>
          </p:cNvPr>
          <p:cNvCxnSpPr>
            <a:cxnSpLocks/>
          </p:cNvCxnSpPr>
          <p:nvPr/>
        </p:nvCxnSpPr>
        <p:spPr>
          <a:xfrm>
            <a:off x="7970898" y="5753809"/>
            <a:ext cx="0" cy="30100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1C15314B-3503-FEAB-D4D2-5A29DA0E20BB}"/>
              </a:ext>
            </a:extLst>
          </p:cNvPr>
          <p:cNvSpPr/>
          <p:nvPr/>
        </p:nvSpPr>
        <p:spPr>
          <a:xfrm rot="7955606">
            <a:off x="6157657" y="1287282"/>
            <a:ext cx="692605" cy="692605"/>
          </a:xfrm>
          <a:prstGeom prst="arc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8470B3A3-095C-A7D0-0669-850B3C4815DE}"/>
              </a:ext>
            </a:extLst>
          </p:cNvPr>
          <p:cNvSpPr/>
          <p:nvPr/>
        </p:nvSpPr>
        <p:spPr>
          <a:xfrm rot="7955606">
            <a:off x="6135109" y="1315098"/>
            <a:ext cx="737699" cy="737699"/>
          </a:xfrm>
          <a:prstGeom prst="arc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8C6BA957-CC7E-4E3A-1F1E-4135C3B11B29}"/>
              </a:ext>
            </a:extLst>
          </p:cNvPr>
          <p:cNvSpPr/>
          <p:nvPr/>
        </p:nvSpPr>
        <p:spPr>
          <a:xfrm rot="7955606">
            <a:off x="6123368" y="1365048"/>
            <a:ext cx="761179" cy="761179"/>
          </a:xfrm>
          <a:prstGeom prst="arc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B2EF0493-8961-CD4E-D361-F43105EC6F31}"/>
              </a:ext>
            </a:extLst>
          </p:cNvPr>
          <p:cNvSpPr/>
          <p:nvPr/>
        </p:nvSpPr>
        <p:spPr>
          <a:xfrm rot="7955606">
            <a:off x="6097871" y="1382128"/>
            <a:ext cx="831223" cy="815019"/>
          </a:xfrm>
          <a:prstGeom prst="arc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3ED73F41-1B18-8FD4-01B2-57401EFB6902}"/>
              </a:ext>
            </a:extLst>
          </p:cNvPr>
          <p:cNvSpPr/>
          <p:nvPr/>
        </p:nvSpPr>
        <p:spPr>
          <a:xfrm rot="7955606">
            <a:off x="6048825" y="1342140"/>
            <a:ext cx="910263" cy="963407"/>
          </a:xfrm>
          <a:prstGeom prst="arc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64F6CFA-7731-E269-13DC-8A2B34B0AB51}"/>
              </a:ext>
            </a:extLst>
          </p:cNvPr>
          <p:cNvGrpSpPr/>
          <p:nvPr/>
        </p:nvGrpSpPr>
        <p:grpSpPr>
          <a:xfrm rot="261644">
            <a:off x="8338930" y="1823843"/>
            <a:ext cx="50800" cy="424868"/>
            <a:chOff x="8338930" y="1823843"/>
            <a:chExt cx="50800" cy="424868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75D33F4-EFC0-DF1B-4089-2FFB1EA23246}"/>
                </a:ext>
              </a:extLst>
            </p:cNvPr>
            <p:cNvCxnSpPr/>
            <p:nvPr/>
          </p:nvCxnSpPr>
          <p:spPr>
            <a:xfrm>
              <a:off x="8338930" y="1823843"/>
              <a:ext cx="0" cy="42486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0AB95B97-F2D1-85A9-22D2-230024A5FBAE}"/>
                </a:ext>
              </a:extLst>
            </p:cNvPr>
            <p:cNvCxnSpPr/>
            <p:nvPr/>
          </p:nvCxnSpPr>
          <p:spPr>
            <a:xfrm>
              <a:off x="8389730" y="1823843"/>
              <a:ext cx="0" cy="42486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15735AE-FDF3-F662-5F47-1FC51CDD5467}"/>
              </a:ext>
            </a:extLst>
          </p:cNvPr>
          <p:cNvCxnSpPr/>
          <p:nvPr/>
        </p:nvCxnSpPr>
        <p:spPr>
          <a:xfrm>
            <a:off x="8465533" y="1823843"/>
            <a:ext cx="0" cy="42486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EA85DE7-602A-07B2-92EA-B404C7A0689C}"/>
              </a:ext>
            </a:extLst>
          </p:cNvPr>
          <p:cNvCxnSpPr/>
          <p:nvPr/>
        </p:nvCxnSpPr>
        <p:spPr>
          <a:xfrm>
            <a:off x="8516333" y="1823843"/>
            <a:ext cx="0" cy="42486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243F93-46D3-B3E4-526F-D47CBE5DECBD}"/>
              </a:ext>
            </a:extLst>
          </p:cNvPr>
          <p:cNvGrpSpPr/>
          <p:nvPr/>
        </p:nvGrpSpPr>
        <p:grpSpPr>
          <a:xfrm rot="21339388">
            <a:off x="8583405" y="1823843"/>
            <a:ext cx="50800" cy="424868"/>
            <a:chOff x="8583405" y="1823843"/>
            <a:chExt cx="50800" cy="424868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A05938A-3BCC-C820-F717-263447FD7FAD}"/>
                </a:ext>
              </a:extLst>
            </p:cNvPr>
            <p:cNvCxnSpPr>
              <a:cxnSpLocks/>
            </p:cNvCxnSpPr>
            <p:nvPr/>
          </p:nvCxnSpPr>
          <p:spPr>
            <a:xfrm>
              <a:off x="8583405" y="1823843"/>
              <a:ext cx="0" cy="42486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2AEC4E3-CD5E-B189-EBE7-D9B5CCB0CC5B}"/>
                </a:ext>
              </a:extLst>
            </p:cNvPr>
            <p:cNvCxnSpPr>
              <a:cxnSpLocks/>
            </p:cNvCxnSpPr>
            <p:nvPr/>
          </p:nvCxnSpPr>
          <p:spPr>
            <a:xfrm>
              <a:off x="8634205" y="1823843"/>
              <a:ext cx="0" cy="42486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2640BB1-A033-7D45-5727-76253481F5D1}"/>
              </a:ext>
            </a:extLst>
          </p:cNvPr>
          <p:cNvSpPr txBox="1"/>
          <p:nvPr/>
        </p:nvSpPr>
        <p:spPr>
          <a:xfrm rot="16200000">
            <a:off x="-433513" y="3328164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radar altimetry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11432012-E338-EEBB-F627-981D1F3CF2D8}"/>
              </a:ext>
            </a:extLst>
          </p:cNvPr>
          <p:cNvSpPr/>
          <p:nvPr/>
        </p:nvSpPr>
        <p:spPr>
          <a:xfrm>
            <a:off x="485127" y="2034346"/>
            <a:ext cx="321235" cy="32010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09963-6C5D-8376-ED1E-376181C05954}"/>
              </a:ext>
            </a:extLst>
          </p:cNvPr>
          <p:cNvSpPr txBox="1"/>
          <p:nvPr/>
        </p:nvSpPr>
        <p:spPr>
          <a:xfrm rot="16200000">
            <a:off x="229649" y="5905267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laser</a:t>
            </a:r>
          </a:p>
          <a:p>
            <a:pPr algn="ctr"/>
            <a:r>
              <a:rPr lang="en-US"/>
              <a:t> 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91BDE54-9E08-B3A5-68A3-8359DA3BA67F}"/>
              </a:ext>
            </a:extLst>
          </p:cNvPr>
          <p:cNvSpPr/>
          <p:nvPr/>
        </p:nvSpPr>
        <p:spPr>
          <a:xfrm>
            <a:off x="535404" y="5952223"/>
            <a:ext cx="270958" cy="6547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90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93A48-A801-194C-736E-5FC6F342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0" t="65882" b="20564"/>
          <a:stretch>
            <a:fillRect/>
          </a:stretch>
        </p:blipFill>
        <p:spPr>
          <a:xfrm>
            <a:off x="1618129" y="368300"/>
            <a:ext cx="7772399" cy="45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639638-2526-BC81-DBCE-E657F35B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129" y="405018"/>
            <a:ext cx="7772400" cy="623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3DAB6C-4CFC-6C46-0B1A-F3C604DEBB8C}"/>
              </a:ext>
            </a:extLst>
          </p:cNvPr>
          <p:cNvSpPr txBox="1"/>
          <p:nvPr/>
        </p:nvSpPr>
        <p:spPr>
          <a:xfrm>
            <a:off x="9824154" y="2701404"/>
            <a:ext cx="1709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AIS CCI phase-2</a:t>
            </a:r>
            <a:br>
              <a:rPr lang="en-US"/>
            </a:br>
            <a:r>
              <a:rPr lang="en-US"/>
              <a:t>products will be</a:t>
            </a:r>
          </a:p>
          <a:p>
            <a:r>
              <a:rPr lang="en-US"/>
              <a:t>available shortly</a:t>
            </a:r>
            <a:br>
              <a:rPr lang="en-US"/>
            </a:br>
            <a:r>
              <a:rPr lang="en-US"/>
              <a:t>on a </a:t>
            </a:r>
            <a:r>
              <a:rPr lang="en-US" b="1"/>
              <a:t>new portal</a:t>
            </a:r>
          </a:p>
        </p:txBody>
      </p:sp>
    </p:spTree>
    <p:extLst>
      <p:ext uri="{BB962C8B-B14F-4D97-AF65-F5344CB8AC3E}">
        <p14:creationId xmlns:p14="http://schemas.microsoft.com/office/powerpoint/2010/main" val="42570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43661FB-1300-174C-A519-4FF3143B16E5}"/>
              </a:ext>
            </a:extLst>
          </p:cNvPr>
          <p:cNvSpPr/>
          <p:nvPr/>
        </p:nvSpPr>
        <p:spPr>
          <a:xfrm>
            <a:off x="5976257" y="446314"/>
            <a:ext cx="6041572" cy="264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330E6-3F11-A64D-A2A1-97EBBCA07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875"/>
          <a:stretch/>
        </p:blipFill>
        <p:spPr>
          <a:xfrm>
            <a:off x="191455" y="239485"/>
            <a:ext cx="5294570" cy="63790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CFA366-4A0A-CB43-ADA7-CB183B533540}"/>
              </a:ext>
            </a:extLst>
          </p:cNvPr>
          <p:cNvSpPr/>
          <p:nvPr/>
        </p:nvSpPr>
        <p:spPr>
          <a:xfrm>
            <a:off x="6096000" y="577334"/>
            <a:ext cx="564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ESACCI-AIS-L3C-SEC-CS2-5KM-20100927-20210202-fv1.zip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48F9A0-9F75-2040-AF63-1B4788F4DDDF}"/>
              </a:ext>
            </a:extLst>
          </p:cNvPr>
          <p:cNvSpPr/>
          <p:nvPr/>
        </p:nvSpPr>
        <p:spPr>
          <a:xfrm>
            <a:off x="6096000" y="1315998"/>
            <a:ext cx="5742854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ESACCI-AIS-L3C-SEC-CS2-5KM-20100927-20210202-fv1.nc</a:t>
            </a:r>
          </a:p>
          <a:p>
            <a:r>
              <a:rPr lang="en-GB" dirty="0"/>
              <a:t>+</a:t>
            </a:r>
          </a:p>
          <a:p>
            <a:r>
              <a:rPr lang="en-GB" sz="1400" dirty="0"/>
              <a:t>ESACCI-AIS-L3C-SEC-CS2-5KM-20100927-20210202-fv1_sec.png</a:t>
            </a:r>
          </a:p>
          <a:p>
            <a:r>
              <a:rPr lang="en-GB" sz="1400" dirty="0"/>
              <a:t>ESACCI-AIS-L3C-SEC-CS2-5KM-20100927-20210202-fv1_sec_uncertainty.png</a:t>
            </a:r>
          </a:p>
          <a:p>
            <a:r>
              <a:rPr lang="en-GB" sz="1400" dirty="0"/>
              <a:t>ESACCI-AIS-L3C-SEC-CS2-5KM-20100927-20210202-fv1_basin_id.png</a:t>
            </a:r>
          </a:p>
          <a:p>
            <a:r>
              <a:rPr lang="en-GB" sz="1400" dirty="0"/>
              <a:t>ESACCI-AIS-L3C-SEC-CS2-5KM-20100927-20210202-fv1_surface_type.png</a:t>
            </a:r>
          </a:p>
          <a:p>
            <a:endParaRPr lang="en-GB" sz="1400" dirty="0"/>
          </a:p>
          <a:p>
            <a:endParaRPr lang="en-GB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6D5B96-8B83-C64C-A457-252BE1B9A772}"/>
              </a:ext>
            </a:extLst>
          </p:cNvPr>
          <p:cNvCxnSpPr/>
          <p:nvPr/>
        </p:nvCxnSpPr>
        <p:spPr>
          <a:xfrm>
            <a:off x="8479971" y="946666"/>
            <a:ext cx="0" cy="381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83560B-4B16-9444-A28C-670E77B45D2F}"/>
              </a:ext>
            </a:extLst>
          </p:cNvPr>
          <p:cNvCxnSpPr/>
          <p:nvPr/>
        </p:nvCxnSpPr>
        <p:spPr>
          <a:xfrm>
            <a:off x="5573486" y="2467222"/>
            <a:ext cx="0" cy="961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B94172-88AD-804F-B090-93123FCB9A68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5573486" y="1768929"/>
            <a:ext cx="402771" cy="1179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742D4A-41AE-2A4B-928F-9E92A5E3B179}"/>
              </a:ext>
            </a:extLst>
          </p:cNvPr>
          <p:cNvSpPr txBox="1"/>
          <p:nvPr/>
        </p:nvSpPr>
        <p:spPr>
          <a:xfrm>
            <a:off x="6339014" y="3960054"/>
            <a:ext cx="5154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Products Comply with CCI Data Standards v2.2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[</a:t>
            </a:r>
            <a:r>
              <a:rPr lang="en-GB" dirty="0"/>
              <a:t>Climate and Forecast Metadata ]</a:t>
            </a:r>
            <a:r>
              <a:rPr lang="en-US" dirty="0"/>
              <a:t>CF 1.9 compliant</a:t>
            </a:r>
          </a:p>
        </p:txBody>
      </p:sp>
    </p:spTree>
    <p:extLst>
      <p:ext uri="{BB962C8B-B14F-4D97-AF65-F5344CB8AC3E}">
        <p14:creationId xmlns:p14="http://schemas.microsoft.com/office/powerpoint/2010/main" val="2843004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9FD0E-1DF8-48EA-76CD-786EDB60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8" y="197364"/>
            <a:ext cx="1343110" cy="593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6C031-5345-95EF-B29B-F4E0DF521C8A}"/>
              </a:ext>
            </a:extLst>
          </p:cNvPr>
          <p:cNvSpPr txBox="1"/>
          <p:nvPr/>
        </p:nvSpPr>
        <p:spPr>
          <a:xfrm>
            <a:off x="2864223" y="229506"/>
            <a:ext cx="3944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Phase-2 SEC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D66B6-D329-39FB-E40E-69F0E8B61075}"/>
              </a:ext>
            </a:extLst>
          </p:cNvPr>
          <p:cNvSpPr txBox="1"/>
          <p:nvPr/>
        </p:nvSpPr>
        <p:spPr>
          <a:xfrm>
            <a:off x="851647" y="1382286"/>
            <a:ext cx="1030941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Integration of all new L2 product baselines</a:t>
            </a:r>
            <a:br>
              <a:rPr lang="en-US" sz="2800" dirty="0"/>
            </a:br>
            <a:r>
              <a:rPr lang="en-US" sz="2800" b="1" dirty="0"/>
              <a:t>for all RA missions  </a:t>
            </a:r>
          </a:p>
          <a:p>
            <a:pPr marL="914400" lvl="1" indent="-457200">
              <a:buFontTx/>
              <a:buChar char="-"/>
            </a:pPr>
            <a:r>
              <a:rPr lang="en-US" sz="2800" dirty="0"/>
              <a:t>ERS-1, ERS-2,ENVISAT, CS2, S3A, S3B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Development of new products for Phase-2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ICESat-2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new processing chain developed at NU using method as per</a:t>
            </a:r>
            <a:br>
              <a:rPr lang="en-US" sz="2800" dirty="0"/>
            </a:br>
            <a:r>
              <a:rPr lang="en-US" sz="2800" i="1" dirty="0"/>
              <a:t>Ravinder at al</a:t>
            </a:r>
            <a:r>
              <a:rPr lang="en-US" sz="2800" dirty="0"/>
              <a:t>, GRL, 2024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Annual DEMs from full RA timeframe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Final phase-2 product verification &amp; validation in process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New product portal will be available in Q4 2025 for product</a:t>
            </a:r>
            <a:br>
              <a:rPr lang="en-US" sz="2800" dirty="0"/>
            </a:br>
            <a:r>
              <a:rPr lang="en-US" sz="2800" dirty="0"/>
              <a:t>dissemination and basin time series visualization.</a:t>
            </a:r>
          </a:p>
          <a:p>
            <a:pPr lvl="1"/>
            <a:r>
              <a:rPr lang="en-US" sz="2800" dirty="0"/>
              <a:t>	    </a:t>
            </a:r>
          </a:p>
          <a:p>
            <a:pPr lvl="1"/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9348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600EC-D9D3-EF8B-ED6C-80E84423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8" y="197364"/>
            <a:ext cx="1343110" cy="593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93D44-FA58-49B9-8292-5BF01F88D205}"/>
              </a:ext>
            </a:extLst>
          </p:cNvPr>
          <p:cNvSpPr txBox="1"/>
          <p:nvPr/>
        </p:nvSpPr>
        <p:spPr>
          <a:xfrm>
            <a:off x="2244437" y="2600696"/>
            <a:ext cx="7316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Overview of the Baseline Products</a:t>
            </a:r>
          </a:p>
        </p:txBody>
      </p:sp>
    </p:spTree>
    <p:extLst>
      <p:ext uri="{BB962C8B-B14F-4D97-AF65-F5344CB8AC3E}">
        <p14:creationId xmlns:p14="http://schemas.microsoft.com/office/powerpoint/2010/main" val="543595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D79085-D5A0-54B0-8F19-93B757201825}"/>
              </a:ext>
            </a:extLst>
          </p:cNvPr>
          <p:cNvSpPr/>
          <p:nvPr/>
        </p:nvSpPr>
        <p:spPr>
          <a:xfrm>
            <a:off x="7933038" y="43837"/>
            <a:ext cx="3175686" cy="94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BC925-994F-1B10-2474-884988A5AECD}"/>
              </a:ext>
            </a:extLst>
          </p:cNvPr>
          <p:cNvSpPr/>
          <p:nvPr/>
        </p:nvSpPr>
        <p:spPr>
          <a:xfrm>
            <a:off x="6170140" y="43836"/>
            <a:ext cx="3175686" cy="676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7C6EE-8FBE-5547-0008-7611EF0D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177" y="339737"/>
            <a:ext cx="5381297" cy="6178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2F9DE2-C4C2-D93C-BCBF-1DDA90A18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30" y="314761"/>
            <a:ext cx="5381297" cy="6228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412E8-FE8E-2921-54AE-E5736F55290D}"/>
              </a:ext>
            </a:extLst>
          </p:cNvPr>
          <p:cNvSpPr txBox="1"/>
          <p:nvPr/>
        </p:nvSpPr>
        <p:spPr>
          <a:xfrm>
            <a:off x="4178919" y="73240"/>
            <a:ext cx="24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Primary RA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EFFDC3-3188-1FCF-DCAD-F9AA27434D41}"/>
              </a:ext>
            </a:extLst>
          </p:cNvPr>
          <p:cNvSpPr txBox="1"/>
          <p:nvPr/>
        </p:nvSpPr>
        <p:spPr>
          <a:xfrm>
            <a:off x="1818463" y="382323"/>
            <a:ext cx="27251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Single Mission L2 </a:t>
            </a:r>
            <a:r>
              <a:rPr lang="en-US" b="1"/>
              <a:t>Elevation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CFA7D-B51C-6B5C-B046-C36A8420B94A}"/>
              </a:ext>
            </a:extLst>
          </p:cNvPr>
          <p:cNvSpPr txBox="1"/>
          <p:nvPr/>
        </p:nvSpPr>
        <p:spPr>
          <a:xfrm>
            <a:off x="8022040" y="314761"/>
            <a:ext cx="1482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Backscatter   </a:t>
            </a:r>
          </a:p>
        </p:txBody>
      </p:sp>
    </p:spTree>
    <p:extLst>
      <p:ext uri="{BB962C8B-B14F-4D97-AF65-F5344CB8AC3E}">
        <p14:creationId xmlns:p14="http://schemas.microsoft.com/office/powerpoint/2010/main" val="364772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4CB2C77-E528-6C7B-0821-648963717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5"/>
          <a:stretch/>
        </p:blipFill>
        <p:spPr bwMode="auto">
          <a:xfrm>
            <a:off x="1682869" y="70069"/>
            <a:ext cx="5260427" cy="62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155F5D-ACD9-23F3-F7A9-EE583EDA7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596" y="775650"/>
            <a:ext cx="2748236" cy="25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E63763-31DE-4E43-ED6F-F9AEAD30D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996" y="928050"/>
            <a:ext cx="2748236" cy="25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6038CDE-0DC3-E15B-F87A-B6CA16F94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396" y="1080450"/>
            <a:ext cx="2748236" cy="25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62D41DD-FC05-5378-F6CC-ABB14210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96" y="1232850"/>
            <a:ext cx="2748236" cy="25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D3D8530-DEAA-3A71-971E-F05B637BB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196" y="1385250"/>
            <a:ext cx="2748236" cy="25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3E739D-F212-C1AA-ECBE-FF497A6E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596" y="1537650"/>
            <a:ext cx="2748236" cy="25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BF65AF-7AFF-4FFD-785D-6455664F77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6996" y="1690050"/>
            <a:ext cx="2748236" cy="25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92E031-4927-9193-BC8D-072C3E141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396" y="1842450"/>
            <a:ext cx="2748236" cy="25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1384A61-4E39-E220-C066-D8A3A36016B1}"/>
              </a:ext>
            </a:extLst>
          </p:cNvPr>
          <p:cNvSpPr/>
          <p:nvPr/>
        </p:nvSpPr>
        <p:spPr>
          <a:xfrm>
            <a:off x="8961063" y="2677695"/>
            <a:ext cx="912169" cy="903889"/>
          </a:xfrm>
          <a:prstGeom prst="rect">
            <a:avLst/>
          </a:prstGeom>
          <a:solidFill>
            <a:srgbClr val="4472C4">
              <a:alpha val="4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E14D7F-CFB8-9F37-60B7-AED7FE89109B}"/>
              </a:ext>
            </a:extLst>
          </p:cNvPr>
          <p:cNvSpPr txBox="1"/>
          <p:nvPr/>
        </p:nvSpPr>
        <p:spPr>
          <a:xfrm>
            <a:off x="9108714" y="230573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5km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C0C9876-C2E9-9CE6-73C4-57A7AEC3CEE2}"/>
              </a:ext>
            </a:extLst>
          </p:cNvPr>
          <p:cNvCxnSpPr>
            <a:stCxn id="24" idx="1"/>
            <a:endCxn id="39" idx="1"/>
          </p:cNvCxnSpPr>
          <p:nvPr/>
        </p:nvCxnSpPr>
        <p:spPr>
          <a:xfrm>
            <a:off x="6972596" y="2065467"/>
            <a:ext cx="1066800" cy="10668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8438345-C70B-B592-41B1-5A518C3849D7}"/>
              </a:ext>
            </a:extLst>
          </p:cNvPr>
          <p:cNvSpPr txBox="1"/>
          <p:nvPr/>
        </p:nvSpPr>
        <p:spPr>
          <a:xfrm>
            <a:off x="6898766" y="172840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C7FE15-55A1-7704-06D6-DB66B4854F20}"/>
              </a:ext>
            </a:extLst>
          </p:cNvPr>
          <p:cNvSpPr txBox="1"/>
          <p:nvPr/>
        </p:nvSpPr>
        <p:spPr>
          <a:xfrm>
            <a:off x="7990098" y="291164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49E0FBD-05C1-9D73-F05B-9A35C23D7679}"/>
              </a:ext>
            </a:extLst>
          </p:cNvPr>
          <p:cNvCxnSpPr/>
          <p:nvPr/>
        </p:nvCxnSpPr>
        <p:spPr>
          <a:xfrm flipH="1">
            <a:off x="5334994" y="775650"/>
            <a:ext cx="1637602" cy="2434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70B180-B3DD-584D-5C5F-2FE86683E472}"/>
              </a:ext>
            </a:extLst>
          </p:cNvPr>
          <p:cNvCxnSpPr>
            <a:cxnSpLocks/>
          </p:cNvCxnSpPr>
          <p:nvPr/>
        </p:nvCxnSpPr>
        <p:spPr>
          <a:xfrm flipH="1" flipV="1">
            <a:off x="5334994" y="3280976"/>
            <a:ext cx="1637602" cy="69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C1A249A4-F3B6-0BF5-3C91-0FB238881D58}"/>
              </a:ext>
            </a:extLst>
          </p:cNvPr>
          <p:cNvSpPr/>
          <p:nvPr/>
        </p:nvSpPr>
        <p:spPr>
          <a:xfrm>
            <a:off x="5334994" y="3210002"/>
            <a:ext cx="70974" cy="709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B4F2D60-E85B-D751-9CF7-AC7D8E555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3" y="70069"/>
            <a:ext cx="1159820" cy="51247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F7B20BE-364F-E22C-86C5-835749A580CA}"/>
              </a:ext>
            </a:extLst>
          </p:cNvPr>
          <p:cNvSpPr txBox="1"/>
          <p:nvPr/>
        </p:nvSpPr>
        <p:spPr>
          <a:xfrm>
            <a:off x="7734596" y="4845770"/>
            <a:ext cx="4190250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Surface change is modelled</a:t>
            </a:r>
            <a:br>
              <a:rPr lang="en-US" sz="1600" dirty="0"/>
            </a:br>
            <a:r>
              <a:rPr lang="en-US" sz="1600" dirty="0"/>
              <a:t>over time in each grid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Local topography removed</a:t>
            </a:r>
            <a:br>
              <a:rPr lang="en-US" sz="1600" dirty="0"/>
            </a:br>
            <a:r>
              <a:rPr lang="en-US" sz="1600" dirty="0"/>
              <a:t>to leave the temporal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Corrected for backscatter</a:t>
            </a:r>
            <a:br>
              <a:rPr lang="en-US" sz="1600" dirty="0"/>
            </a:br>
            <a:r>
              <a:rPr lang="en-US" sz="1600" dirty="0"/>
              <a:t>variations (correlated with elevation change)</a:t>
            </a:r>
            <a:br>
              <a:rPr lang="en-US" sz="1600" dirty="0"/>
            </a:br>
            <a:r>
              <a:rPr lang="en-US" sz="1600" dirty="0"/>
              <a:t>&amp; GIA</a:t>
            </a:r>
            <a:br>
              <a:rPr lang="en-US" sz="1600" dirty="0"/>
            </a:br>
            <a:endParaRPr lang="en-US" sz="1600" dirty="0"/>
          </a:p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4BE59C-5A5E-C549-4DA3-061023FDF80E}"/>
              </a:ext>
            </a:extLst>
          </p:cNvPr>
          <p:cNvSpPr txBox="1"/>
          <p:nvPr/>
        </p:nvSpPr>
        <p:spPr>
          <a:xfrm>
            <a:off x="7088081" y="148978"/>
            <a:ext cx="391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Model-fit method of SEC Determination</a:t>
            </a:r>
          </a:p>
        </p:txBody>
      </p:sp>
    </p:spTree>
    <p:extLst>
      <p:ext uri="{BB962C8B-B14F-4D97-AF65-F5344CB8AC3E}">
        <p14:creationId xmlns:p14="http://schemas.microsoft.com/office/powerpoint/2010/main" val="145763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1B0F73-6A30-B646-8678-02E0AA8358A0}"/>
              </a:ext>
            </a:extLst>
          </p:cNvPr>
          <p:cNvSpPr/>
          <p:nvPr/>
        </p:nvSpPr>
        <p:spPr>
          <a:xfrm>
            <a:off x="292854" y="202546"/>
            <a:ext cx="4676503" cy="140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97639C-8107-A340-808A-334B0D0470E5}"/>
              </a:ext>
            </a:extLst>
          </p:cNvPr>
          <p:cNvSpPr/>
          <p:nvPr/>
        </p:nvSpPr>
        <p:spPr>
          <a:xfrm rot="16200000">
            <a:off x="-2068519" y="3715164"/>
            <a:ext cx="5294201" cy="29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253ADA-9D5E-9947-8102-C95CCD28FF97}"/>
              </a:ext>
            </a:extLst>
          </p:cNvPr>
          <p:cNvSpPr txBox="1"/>
          <p:nvPr/>
        </p:nvSpPr>
        <p:spPr>
          <a:xfrm>
            <a:off x="1017189" y="6080153"/>
            <a:ext cx="3620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Surface Elevation Change </a:t>
            </a:r>
            <a:r>
              <a:rPr lang="en-US" sz="1400" dirty="0"/>
              <a:t>(May 2016-Apr 2018)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684262-66FC-4443-B153-C5664D477135}"/>
              </a:ext>
            </a:extLst>
          </p:cNvPr>
          <p:cNvSpPr txBox="1"/>
          <p:nvPr/>
        </p:nvSpPr>
        <p:spPr>
          <a:xfrm>
            <a:off x="7965785" y="6017014"/>
            <a:ext cx="3620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Surface Elevation Change </a:t>
            </a:r>
            <a:r>
              <a:rPr lang="en-US" sz="1400" dirty="0"/>
              <a:t>(May 2014-Apr 2016)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D7F20D-06D8-1E42-B0EF-DA577D48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96" y="1606548"/>
            <a:ext cx="5832203" cy="4350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DD7F19-0673-AE45-AE51-6B63D5268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68919"/>
            <a:ext cx="5904411" cy="4448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24BBF-FDF5-6543-84A5-4A22B2F29E1F}"/>
              </a:ext>
            </a:extLst>
          </p:cNvPr>
          <p:cNvSpPr txBox="1"/>
          <p:nvPr/>
        </p:nvSpPr>
        <p:spPr>
          <a:xfrm>
            <a:off x="2168434" y="1077302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S3A</a:t>
            </a:r>
            <a:endParaRPr lang="en-US" sz="2400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D330C-EF1E-1047-BF0C-D745BC006428}"/>
              </a:ext>
            </a:extLst>
          </p:cNvPr>
          <p:cNvSpPr txBox="1"/>
          <p:nvPr/>
        </p:nvSpPr>
        <p:spPr>
          <a:xfrm>
            <a:off x="8739052" y="1107254"/>
            <a:ext cx="1383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CryoSat-2</a:t>
            </a:r>
            <a:endParaRPr lang="en-US" sz="2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072EB-E317-0048-8EF5-4C41B651C838}"/>
              </a:ext>
            </a:extLst>
          </p:cNvPr>
          <p:cNvSpPr txBox="1"/>
          <p:nvPr/>
        </p:nvSpPr>
        <p:spPr>
          <a:xfrm>
            <a:off x="1717571" y="3204931"/>
            <a:ext cx="1234633" cy="261610"/>
          </a:xfrm>
          <a:prstGeom prst="rect">
            <a:avLst/>
          </a:prstGeom>
          <a:solidFill>
            <a:srgbClr val="FFFFFF">
              <a:alpha val="7058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Pine Island Glacier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4C8196-BB48-E14F-9627-38BD9D3DFBA3}"/>
              </a:ext>
            </a:extLst>
          </p:cNvPr>
          <p:cNvSpPr txBox="1"/>
          <p:nvPr/>
        </p:nvSpPr>
        <p:spPr>
          <a:xfrm>
            <a:off x="8121735" y="3204931"/>
            <a:ext cx="1234633" cy="261610"/>
          </a:xfrm>
          <a:prstGeom prst="rect">
            <a:avLst/>
          </a:prstGeom>
          <a:solidFill>
            <a:srgbClr val="FFFFFF">
              <a:alpha val="7058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Pine Island Glacier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49A41F-F194-5E45-9E13-B4ECAD520B6C}"/>
              </a:ext>
            </a:extLst>
          </p:cNvPr>
          <p:cNvSpPr txBox="1"/>
          <p:nvPr/>
        </p:nvSpPr>
        <p:spPr>
          <a:xfrm>
            <a:off x="9383780" y="4358817"/>
            <a:ext cx="1132041" cy="261610"/>
          </a:xfrm>
          <a:prstGeom prst="rect">
            <a:avLst/>
          </a:prstGeom>
          <a:solidFill>
            <a:srgbClr val="FFFFFF">
              <a:alpha val="7058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Thwaites Glacier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B3E352-4F00-544C-9F42-016F94B9F824}"/>
              </a:ext>
            </a:extLst>
          </p:cNvPr>
          <p:cNvSpPr txBox="1"/>
          <p:nvPr/>
        </p:nvSpPr>
        <p:spPr>
          <a:xfrm>
            <a:off x="3074420" y="4358817"/>
            <a:ext cx="1132041" cy="261610"/>
          </a:xfrm>
          <a:prstGeom prst="rect">
            <a:avLst/>
          </a:prstGeom>
          <a:solidFill>
            <a:srgbClr val="FFFFFF">
              <a:alpha val="7058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Thwaites Glacier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C66C4-0F46-D140-8D9E-9D9D8B60E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67487" y="5437697"/>
            <a:ext cx="384618" cy="214186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2EAE511-79B9-794B-82EA-772E33F8E032}"/>
              </a:ext>
            </a:extLst>
          </p:cNvPr>
          <p:cNvSpPr txBox="1"/>
          <p:nvPr/>
        </p:nvSpPr>
        <p:spPr>
          <a:xfrm>
            <a:off x="6002766" y="6078694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dh/</a:t>
            </a:r>
            <a:r>
              <a:rPr lang="en-US" sz="1400" dirty="0" err="1"/>
              <a:t>dt</a:t>
            </a:r>
            <a:endParaRPr lang="en-US" sz="14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4E95AAB-236F-1640-B76B-708DAFA144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2" t="13252" r="34956" b="9046"/>
          <a:stretch/>
        </p:blipFill>
        <p:spPr>
          <a:xfrm>
            <a:off x="4758906" y="995029"/>
            <a:ext cx="1460441" cy="1465810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B933639-C4C0-AA47-AEC6-026D3CC7263D}"/>
              </a:ext>
            </a:extLst>
          </p:cNvPr>
          <p:cNvSpPr/>
          <p:nvPr/>
        </p:nvSpPr>
        <p:spPr>
          <a:xfrm>
            <a:off x="5013325" y="1676400"/>
            <a:ext cx="222250" cy="301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ED7817-4909-8447-B4CD-388F022C1FC7}"/>
              </a:ext>
            </a:extLst>
          </p:cNvPr>
          <p:cNvSpPr txBox="1"/>
          <p:nvPr/>
        </p:nvSpPr>
        <p:spPr>
          <a:xfrm>
            <a:off x="7787708" y="153723"/>
            <a:ext cx="863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SEC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3AE69-8934-CE84-DFA6-592A5AC015B6}"/>
              </a:ext>
            </a:extLst>
          </p:cNvPr>
          <p:cNvSpPr txBox="1"/>
          <p:nvPr/>
        </p:nvSpPr>
        <p:spPr>
          <a:xfrm>
            <a:off x="8615297" y="34483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5km Grids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F362F-5BC0-488D-E462-DEC10766403D}"/>
              </a:ext>
            </a:extLst>
          </p:cNvPr>
          <p:cNvSpPr txBox="1"/>
          <p:nvPr/>
        </p:nvSpPr>
        <p:spPr>
          <a:xfrm>
            <a:off x="1844917" y="310302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single mission dH timeseries -&gt;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478D8-4637-7DD7-E91C-681182EB604B}"/>
              </a:ext>
            </a:extLst>
          </p:cNvPr>
          <p:cNvSpPr txBox="1"/>
          <p:nvPr/>
        </p:nvSpPr>
        <p:spPr>
          <a:xfrm>
            <a:off x="4995492" y="147634"/>
            <a:ext cx="154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epoch average</a:t>
            </a:r>
          </a:p>
          <a:p>
            <a:r>
              <a:rPr lang="en-US"/>
              <a:t>140-days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CE5B2-FC38-CCD8-20F6-A9FFB736F077}"/>
              </a:ext>
            </a:extLst>
          </p:cNvPr>
          <p:cNvSpPr txBox="1"/>
          <p:nvPr/>
        </p:nvSpPr>
        <p:spPr>
          <a:xfrm>
            <a:off x="6618470" y="295934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0DBA70-6CBB-B3DB-0844-9D7958576188}"/>
              </a:ext>
            </a:extLst>
          </p:cNvPr>
          <p:cNvSpPr txBox="1"/>
          <p:nvPr/>
        </p:nvSpPr>
        <p:spPr>
          <a:xfrm>
            <a:off x="6984570" y="2959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dh/dt</a:t>
            </a:r>
          </a:p>
        </p:txBody>
      </p:sp>
    </p:spTree>
    <p:extLst>
      <p:ext uri="{BB962C8B-B14F-4D97-AF65-F5344CB8AC3E}">
        <p14:creationId xmlns:p14="http://schemas.microsoft.com/office/powerpoint/2010/main" val="125436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0E35B00C-2505-E748-B4C5-2DAC8EAB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818661"/>
            <a:ext cx="6670431" cy="55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BB649E11-A70D-7642-8271-FDD04DC2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238" y="560102"/>
            <a:ext cx="3442677" cy="28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56036575-9432-4449-91B8-4A76C440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341" y="3724133"/>
            <a:ext cx="3442678" cy="28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DD899-2B17-734C-B2E8-B1F1E441E8D4}"/>
              </a:ext>
            </a:extLst>
          </p:cNvPr>
          <p:cNvSpPr txBox="1"/>
          <p:nvPr/>
        </p:nvSpPr>
        <p:spPr>
          <a:xfrm>
            <a:off x="656492" y="234462"/>
            <a:ext cx="416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Mission Products : Main Parameters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B97B23-2175-4046-9D1E-53A32CD14DC5}"/>
              </a:ext>
            </a:extLst>
          </p:cNvPr>
          <p:cNvSpPr/>
          <p:nvPr/>
        </p:nvSpPr>
        <p:spPr>
          <a:xfrm>
            <a:off x="5461000" y="1075267"/>
            <a:ext cx="1744133" cy="1659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C1CFF-08BA-19A7-BEC6-BFA3F865CD42}"/>
              </a:ext>
            </a:extLst>
          </p:cNvPr>
          <p:cNvSpPr txBox="1"/>
          <p:nvPr/>
        </p:nvSpPr>
        <p:spPr>
          <a:xfrm>
            <a:off x="10718595" y="3744946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Rignot(2016)</a:t>
            </a:r>
          </a:p>
        </p:txBody>
      </p:sp>
    </p:spTree>
    <p:extLst>
      <p:ext uri="{BB962C8B-B14F-4D97-AF65-F5344CB8AC3E}">
        <p14:creationId xmlns:p14="http://schemas.microsoft.com/office/powerpoint/2010/main" val="269311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D88CD-3DF7-722E-B791-2A7BD7DA4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FE4A8C-2B08-FC9C-F6ED-635BA5624168}"/>
              </a:ext>
            </a:extLst>
          </p:cNvPr>
          <p:cNvSpPr txBox="1"/>
          <p:nvPr/>
        </p:nvSpPr>
        <p:spPr>
          <a:xfrm>
            <a:off x="5934372" y="143368"/>
            <a:ext cx="3539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Multi-mission SEC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3DCBF-FC83-D53E-8323-653299EA374B}"/>
              </a:ext>
            </a:extLst>
          </p:cNvPr>
          <p:cNvSpPr txBox="1"/>
          <p:nvPr/>
        </p:nvSpPr>
        <p:spPr>
          <a:xfrm>
            <a:off x="9464967" y="33641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5km Grids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6F5D3-EA51-E7B8-3052-5365E70FBF43}"/>
              </a:ext>
            </a:extLst>
          </p:cNvPr>
          <p:cNvSpPr txBox="1"/>
          <p:nvPr/>
        </p:nvSpPr>
        <p:spPr>
          <a:xfrm>
            <a:off x="825647" y="256314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Single Mission dH timeseries -&gt;</a:t>
            </a:r>
          </a:p>
        </p:txBody>
      </p:sp>
      <p:pic>
        <p:nvPicPr>
          <p:cNvPr id="1030" name="Picture 6" descr="Main Map Image">
            <a:extLst>
              <a:ext uri="{FF2B5EF4-FFF2-40B4-BE49-F238E27FC236}">
                <a16:creationId xmlns:a16="http://schemas.microsoft.com/office/drawing/2014/main" id="{CC50E164-F7AE-CBEF-BB6A-6C790577C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"/>
          <a:stretch/>
        </p:blipFill>
        <p:spPr bwMode="auto">
          <a:xfrm>
            <a:off x="2608729" y="1556089"/>
            <a:ext cx="5454852" cy="516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04373-3DB1-0D14-EB0B-15C48C711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25" y="1110571"/>
            <a:ext cx="3949253" cy="44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92878B-0072-FD12-B307-F90450088FDF}"/>
              </a:ext>
            </a:extLst>
          </p:cNvPr>
          <p:cNvSpPr txBox="1"/>
          <p:nvPr/>
        </p:nvSpPr>
        <p:spPr>
          <a:xfrm>
            <a:off x="2738425" y="163127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Multi-mission 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FCF7B-E4B2-0997-9887-1DDA3D423A3C}"/>
              </a:ext>
            </a:extLst>
          </p:cNvPr>
          <p:cNvSpPr txBox="1"/>
          <p:nvPr/>
        </p:nvSpPr>
        <p:spPr>
          <a:xfrm>
            <a:off x="3786374" y="256314"/>
            <a:ext cx="204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cross-calibration  </a:t>
            </a:r>
            <a:r>
              <a:rPr lang="en-US"/>
              <a:t>-&gt;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D805F-1D15-9F2B-17A8-C9119728A8D5}"/>
              </a:ext>
            </a:extLst>
          </p:cNvPr>
          <p:cNvSpPr/>
          <p:nvPr/>
        </p:nvSpPr>
        <p:spPr>
          <a:xfrm>
            <a:off x="2467554" y="1983456"/>
            <a:ext cx="890174" cy="659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44949E-39E3-CC76-015E-73EDDAC0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093" y="1965526"/>
            <a:ext cx="790597" cy="4730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A79C60-2F8A-EAE1-BC1D-6C786A9711D1}"/>
              </a:ext>
            </a:extLst>
          </p:cNvPr>
          <p:cNvSpPr/>
          <p:nvPr/>
        </p:nvSpPr>
        <p:spPr>
          <a:xfrm>
            <a:off x="2490414" y="977153"/>
            <a:ext cx="5389562" cy="57474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7F890F-7623-5738-3EAD-59C3CCE4617F}"/>
              </a:ext>
            </a:extLst>
          </p:cNvPr>
          <p:cNvSpPr txBox="1"/>
          <p:nvPr/>
        </p:nvSpPr>
        <p:spPr>
          <a:xfrm>
            <a:off x="6798742" y="1579213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5km Grid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9413E8-23D9-ACF5-860F-EB470568F59C}"/>
              </a:ext>
            </a:extLst>
          </p:cNvPr>
          <p:cNvSpPr txBox="1"/>
          <p:nvPr/>
        </p:nvSpPr>
        <p:spPr>
          <a:xfrm>
            <a:off x="190130" y="2633669"/>
            <a:ext cx="206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5-year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monthly updates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6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7D10C-3F02-A224-72C6-C5E7B2140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590F6D0-0D4C-CB60-E003-5190F6855F20}"/>
              </a:ext>
            </a:extLst>
          </p:cNvPr>
          <p:cNvSpPr/>
          <p:nvPr/>
        </p:nvSpPr>
        <p:spPr>
          <a:xfrm>
            <a:off x="292854" y="202546"/>
            <a:ext cx="4676503" cy="140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CE013-C832-1E7E-625C-CDDA29843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705" y="512560"/>
            <a:ext cx="9997438" cy="6202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53951-65CD-3A38-605B-165995E8FD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2" t="4749" r="1367" b="9162"/>
          <a:stretch/>
        </p:blipFill>
        <p:spPr>
          <a:xfrm>
            <a:off x="9229451" y="-107148"/>
            <a:ext cx="2319454" cy="2244177"/>
          </a:xfrm>
          <a:prstGeom prst="ellipse">
            <a:avLst/>
          </a:prstGeom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5B43CB8D-8F46-ED9F-86EA-E6BD093B38AB}"/>
              </a:ext>
            </a:extLst>
          </p:cNvPr>
          <p:cNvCxnSpPr>
            <a:cxnSpLocks/>
            <a:stCxn id="13" idx="1"/>
          </p:cNvCxnSpPr>
          <p:nvPr/>
        </p:nvCxnSpPr>
        <p:spPr>
          <a:xfrm rot="10800000" flipV="1">
            <a:off x="8801988" y="1130637"/>
            <a:ext cx="825190" cy="47771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4EB86C2-EB6C-9FF5-DA34-A9A8EFD9ABA3}"/>
              </a:ext>
            </a:extLst>
          </p:cNvPr>
          <p:cNvSpPr/>
          <p:nvPr/>
        </p:nvSpPr>
        <p:spPr>
          <a:xfrm>
            <a:off x="9627178" y="891277"/>
            <a:ext cx="390292" cy="4787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1DF7AA-21F5-0D76-E464-11CDAE2A7636}"/>
              </a:ext>
            </a:extLst>
          </p:cNvPr>
          <p:cNvSpPr txBox="1"/>
          <p:nvPr/>
        </p:nvSpPr>
        <p:spPr>
          <a:xfrm>
            <a:off x="1879062" y="865320"/>
            <a:ext cx="2919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5-year  Antarctic Ice Sheet</a:t>
            </a:r>
            <a:br>
              <a:rPr lang="en-US" b="1"/>
            </a:br>
            <a:r>
              <a:rPr lang="en-US" b="1"/>
              <a:t>Surface Elevation Change</a:t>
            </a:r>
            <a:br>
              <a:rPr lang="en-US"/>
            </a:br>
            <a:r>
              <a:rPr lang="en-US"/>
              <a:t>                     2019-2024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BB9263-A921-31EE-E83D-BFC1CF3B1BF3}"/>
              </a:ext>
            </a:extLst>
          </p:cNvPr>
          <p:cNvGrpSpPr/>
          <p:nvPr/>
        </p:nvGrpSpPr>
        <p:grpSpPr>
          <a:xfrm>
            <a:off x="844066" y="1689629"/>
            <a:ext cx="772731" cy="4985137"/>
            <a:chOff x="784634" y="1783653"/>
            <a:chExt cx="772731" cy="49851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657370-7807-4E85-CDF5-77C46034E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634" y="1783653"/>
              <a:ext cx="461986" cy="4953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7C19FC-02AB-A71A-D765-BC6C1BD1A294}"/>
                </a:ext>
              </a:extLst>
            </p:cNvPr>
            <p:cNvSpPr txBox="1"/>
            <p:nvPr/>
          </p:nvSpPr>
          <p:spPr>
            <a:xfrm>
              <a:off x="1024847" y="1783653"/>
              <a:ext cx="4619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2.0</a:t>
              </a:r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357C28-7185-140B-B123-033B9A8A7D8E}"/>
                </a:ext>
              </a:extLst>
            </p:cNvPr>
            <p:cNvSpPr txBox="1"/>
            <p:nvPr/>
          </p:nvSpPr>
          <p:spPr>
            <a:xfrm>
              <a:off x="1024847" y="2306285"/>
              <a:ext cx="4619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1.5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0205EC-CDF9-C5E3-2E8B-51255BC829C7}"/>
                </a:ext>
              </a:extLst>
            </p:cNvPr>
            <p:cNvSpPr txBox="1"/>
            <p:nvPr/>
          </p:nvSpPr>
          <p:spPr>
            <a:xfrm>
              <a:off x="1024847" y="2905323"/>
              <a:ext cx="4619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1.0</a:t>
              </a:r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5DC46B-B937-9F4F-B6D9-C5711A381DF7}"/>
                </a:ext>
              </a:extLst>
            </p:cNvPr>
            <p:cNvSpPr txBox="1"/>
            <p:nvPr/>
          </p:nvSpPr>
          <p:spPr>
            <a:xfrm>
              <a:off x="1024847" y="3470047"/>
              <a:ext cx="4619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0.5</a:t>
              </a:r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3B376C-B625-9933-DF03-176402C969BC}"/>
                </a:ext>
              </a:extLst>
            </p:cNvPr>
            <p:cNvSpPr txBox="1"/>
            <p:nvPr/>
          </p:nvSpPr>
          <p:spPr>
            <a:xfrm>
              <a:off x="1024847" y="4090876"/>
              <a:ext cx="29367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0</a:t>
              </a:r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DC656B-E6D5-FD7E-8FE6-026AB928CD00}"/>
                </a:ext>
              </a:extLst>
            </p:cNvPr>
            <p:cNvSpPr txBox="1"/>
            <p:nvPr/>
          </p:nvSpPr>
          <p:spPr>
            <a:xfrm>
              <a:off x="1024847" y="4689914"/>
              <a:ext cx="5325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-0.5</a:t>
              </a:r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CA25C1-8AE6-4872-A42C-9DA390CE4013}"/>
                </a:ext>
              </a:extLst>
            </p:cNvPr>
            <p:cNvSpPr txBox="1"/>
            <p:nvPr/>
          </p:nvSpPr>
          <p:spPr>
            <a:xfrm>
              <a:off x="1024847" y="5276429"/>
              <a:ext cx="5170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-1.0</a:t>
              </a:r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933F62-C54F-B747-F131-662E533EEC99}"/>
                </a:ext>
              </a:extLst>
            </p:cNvPr>
            <p:cNvSpPr txBox="1"/>
            <p:nvPr/>
          </p:nvSpPr>
          <p:spPr>
            <a:xfrm>
              <a:off x="1024847" y="5874684"/>
              <a:ext cx="5170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-1.5</a:t>
              </a:r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961F85-6158-E29D-91E3-F13F9283BCBC}"/>
                </a:ext>
              </a:extLst>
            </p:cNvPr>
            <p:cNvSpPr txBox="1"/>
            <p:nvPr/>
          </p:nvSpPr>
          <p:spPr>
            <a:xfrm>
              <a:off x="1024847" y="6430236"/>
              <a:ext cx="5325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-2.0</a:t>
              </a:r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057250-022F-7B3D-A4B4-B5BD57AC0555}"/>
              </a:ext>
            </a:extLst>
          </p:cNvPr>
          <p:cNvSpPr txBox="1"/>
          <p:nvPr/>
        </p:nvSpPr>
        <p:spPr>
          <a:xfrm>
            <a:off x="812321" y="1419318"/>
            <a:ext cx="63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m/yr</a:t>
            </a: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BA5A47AF-ED42-F089-5AF0-BAC0B1EEB1B4}"/>
              </a:ext>
            </a:extLst>
          </p:cNvPr>
          <p:cNvSpPr/>
          <p:nvPr/>
        </p:nvSpPr>
        <p:spPr>
          <a:xfrm rot="10800000">
            <a:off x="912655" y="6540543"/>
            <a:ext cx="158750" cy="127871"/>
          </a:xfrm>
          <a:prstGeom prst="triangle">
            <a:avLst>
              <a:gd name="adj" fmla="val 50000"/>
            </a:avLst>
          </a:prstGeom>
          <a:solidFill>
            <a:srgbClr val="8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0AAD76-7F2E-2F45-63F5-CE8C4F0D8820}"/>
              </a:ext>
            </a:extLst>
          </p:cNvPr>
          <p:cNvSpPr txBox="1"/>
          <p:nvPr/>
        </p:nvSpPr>
        <p:spPr>
          <a:xfrm>
            <a:off x="1910544" y="1715810"/>
            <a:ext cx="2114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multi-mission radar altimetry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47C565-3F82-FB3C-0CFC-E7DD0AC851CE}"/>
              </a:ext>
            </a:extLst>
          </p:cNvPr>
          <p:cNvSpPr txBox="1"/>
          <p:nvPr/>
        </p:nvSpPr>
        <p:spPr>
          <a:xfrm>
            <a:off x="2208029" y="309927"/>
            <a:ext cx="31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Multi- Mission dH timeseries -&gt;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38E9F-0110-B893-5AB3-313D06B21F30}"/>
              </a:ext>
            </a:extLst>
          </p:cNvPr>
          <p:cNvSpPr txBox="1"/>
          <p:nvPr/>
        </p:nvSpPr>
        <p:spPr>
          <a:xfrm>
            <a:off x="5175177" y="142883"/>
            <a:ext cx="863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SEC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A3FF68-2D83-B4EF-89FD-596C8DC8097F}"/>
              </a:ext>
            </a:extLst>
          </p:cNvPr>
          <p:cNvSpPr txBox="1"/>
          <p:nvPr/>
        </p:nvSpPr>
        <p:spPr>
          <a:xfrm>
            <a:off x="6002766" y="33399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5km Grids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1CF30A-AA5B-5AA6-8527-29BFB34D7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14" y="366802"/>
            <a:ext cx="1533426" cy="62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71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7234</TotalTime>
  <Words>958</Words>
  <Application>Microsoft Macintosh PowerPoint</Application>
  <PresentationFormat>Widescreen</PresentationFormat>
  <Paragraphs>242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ADLaM Display</vt:lpstr>
      <vt:lpstr>Arial</vt:lpstr>
      <vt:lpstr>Calibri</vt:lpstr>
      <vt:lpstr>Calibri Light</vt:lpstr>
      <vt:lpstr>Sitka Text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Elevation Change (dH) grid product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Muir, Alan</dc:creator>
  <cp:lastModifiedBy>Muir, Alan</cp:lastModifiedBy>
  <cp:revision>9</cp:revision>
  <dcterms:created xsi:type="dcterms:W3CDTF">2024-02-01T11:22:52Z</dcterms:created>
  <dcterms:modified xsi:type="dcterms:W3CDTF">2025-10-02T07:01:37Z</dcterms:modified>
</cp:coreProperties>
</file>