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87" r:id="rId4"/>
    <p:sldId id="288" r:id="rId5"/>
    <p:sldId id="289" r:id="rId6"/>
    <p:sldId id="290" r:id="rId7"/>
    <p:sldId id="276" r:id="rId8"/>
    <p:sldId id="285" r:id="rId9"/>
    <p:sldId id="282" r:id="rId10"/>
    <p:sldId id="281" r:id="rId11"/>
    <p:sldId id="292" r:id="rId12"/>
    <p:sldId id="293" r:id="rId13"/>
    <p:sldId id="272" r:id="rId14"/>
    <p:sldId id="270" r:id="rId15"/>
    <p:sldId id="262" r:id="rId16"/>
    <p:sldId id="266" r:id="rId17"/>
    <p:sldId id="283" r:id="rId18"/>
    <p:sldId id="269" r:id="rId19"/>
    <p:sldId id="271" r:id="rId20"/>
    <p:sldId id="286" r:id="rId21"/>
    <p:sldId id="278" r:id="rId22"/>
    <p:sldId id="280" r:id="rId23"/>
    <p:sldId id="291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0DDD4-A452-0743-AA61-C1B5E0FB05B8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A1681-68B8-7E43-9DAE-DC48742C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13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macbook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cd 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cpdata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/SATS/RA/S3A/TDS/ZERO_PADDING_4_TDS/S3A_SR_2_LAN____20170304T162333_20170304T171402_20211026T172954_3029_015_083______LN3_O_NT_004.SEN3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/Users/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alanmuir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/software/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cpom_software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/altimetry/tools/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plot_params_along_track.py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 zp4.nc -v sea_ice_ssha_20_ku_leads -m s3a -r 5340,5350 -f2 zp2.nc -f3 zp0.nc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1805A-3328-624C-BACB-0DE86A083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07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macbook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cd 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cpdata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/SATS/RA/S3A/TDS/ZERO_PADDING_4_TDS/S3A_SR_2_LAN____20170304T162333_20170304T171402_20211026T172954_3029_015_083______LN3_O_NT_004.SEN3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/Users/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alanmuir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/software/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cpom_software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/altimetry/tools/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plot_params_along_track.py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 zp4.nc -v sea_ice_ssha_20_ku_leads -m s3a -r 5340,5350 -f2 zp2.nc -f3 zp0.nc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1805A-3328-624C-BACB-0DE86A083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2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~/fb2/s3a_ipf/s3a/2017/3/*.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 –diff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~/fb2/s3a_thematic/s3a/2017/3/*.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~/fb2 --diff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1805A-3328-624C-BACB-0DE86A083D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6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~/fb2/s3a_ipf/s3a/2017/3/*.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~/fb2/s3a_thematic/s3a/2017/3/*.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1805A-3328-624C-BACB-0DE86A083D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68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~/fb2/s3a_ipf/s3a/2017/3/*.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 –diff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~/fb2/s3a_thematic/s3a/2017/3/*.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~/fb2 --diff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1805A-3328-624C-BACB-0DE86A083D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2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5BBEF-CEDD-2F42-B36F-121E3A943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EBA91-AE79-3246-A1ED-875FAEAFF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FB66B-C206-D448-B718-8BE7A678C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04D1D-9265-9945-A59C-1655F884C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04CC3-6301-D544-AD34-9A840874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00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1F646-0FB8-6045-A14E-36EFB1C6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7F785-C367-E44C-A676-FEA53AB80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18CAB-5264-5949-AD1E-F39759E5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4C1F-FCAF-CF4E-8F7D-435E2E38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CEA62-9C97-D245-82A9-E1B98C7B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3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8EA080-A278-504E-90AB-9603B121F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7A517-A9E8-5545-AC83-A2965BCE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88C82-ED29-AF49-9DD4-D422A846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2463-3E30-B448-B5D2-6DAF55C0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BCD7B-3115-4843-BB95-3A00DF84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543A1-E8B2-4C4D-ACC2-8AC319DCC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B21C6-2A50-6C47-9AE7-4EFA4D174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0DBAE-922A-5A40-9712-3ADC2128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E434F-ECCD-844C-AF01-D7F653B4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5C5D8-7985-CA46-AE1C-E20D28D0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37AB6-941B-CD47-8E39-50DB09E1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DAF29-3070-CB4B-B821-DD4E8C964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B75EA-078A-144C-B343-912FDA90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B6BDF-9FA6-E544-ABB0-0DFCF3D3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2E3BF-9D81-0945-9159-EFCA2879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8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A3C3-6C8F-B345-8868-7D8D7A8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69F5-BFE5-1C47-83F2-66F6DDEDE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5DC88-5243-B24F-B0FC-2F697C88A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0C6CE-98B7-3840-8AF8-B2D2CC36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A9F6D-9B8E-1B4A-8173-D5EE0BA8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78302-B52F-4146-A4EB-0CFF75A7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4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ED2C-AB66-8249-A462-3977F035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A704C-2317-F049-AA6B-FEF32CF4A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F5720-7291-9C40-AAF5-9D77EC73A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EC23A-FDC4-7148-937D-C434F8C36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2829D-F6B2-6441-A0D5-B5D390417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3A7FF-BA91-6640-B794-70F4C7B92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8A1008-D442-314E-9088-E1740058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688CD-04C1-4A4C-80FE-56730826B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5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85AA2-6465-9948-A365-D796C5B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95B87-CA25-1045-A1C1-CB774434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0ABBD-E657-EC4D-A0BF-CD46E667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8CA8B-B354-164C-A77E-0840D56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7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ACE8C-03ED-1547-98CF-09E88DD3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84F31-D2B3-E440-9379-5F308221E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1775E-7A0C-D04C-AF2F-CEF5B7190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5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E146B-DA56-1947-AFA6-018B10E0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C60DF-213F-094C-B44A-25012CF70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EB662-350B-224C-AB6C-040E6AEAF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6B123-EE5E-F441-A8A4-9CE7FF90D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AA39F-D5E5-8743-AD1C-6A9D0B27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0EFF8-E179-DD4C-9D53-8E4478DF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8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C8AD8-BC89-764C-A504-CF0B9613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774E4-16BD-404C-9935-EA12A799A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ADE9D-6B02-8345-B4AD-BEF984FCA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9BA75-8789-D84E-8D85-350E68B6A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0297D-779F-294E-9769-B09F31C3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CE863-FBBC-E640-A251-4D94C8E2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6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248091-1473-F844-9936-37CA14D2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D1430-40C7-C445-BC00-E3C84F5A7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7C899-8D75-2743-B3F7-E47AE8738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682B2-B0A7-C241-9175-4788D5B28B67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DC926-908D-AC43-94A9-A38B4C2FB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67CC1-D82C-904F-A633-C6563DD94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UK Space Facilities University College London, Mullard Space Science  Laboratory (MSSL)">
            <a:extLst>
              <a:ext uri="{FF2B5EF4-FFF2-40B4-BE49-F238E27FC236}">
                <a16:creationId xmlns:a16="http://schemas.microsoft.com/office/drawing/2014/main" id="{8DE0BE04-2999-0247-BB72-C5B01A72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3" y="5462767"/>
            <a:ext cx="2133600" cy="13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1">
            <a:extLst>
              <a:ext uri="{FF2B5EF4-FFF2-40B4-BE49-F238E27FC236}">
                <a16:creationId xmlns:a16="http://schemas.microsoft.com/office/drawing/2014/main" id="{BF0B733D-2C3E-A24B-B494-12AE2ADE17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03" y="5368513"/>
            <a:ext cx="1406923" cy="1250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1A9BC3-52D7-D84E-95A4-7F541B26DA44}"/>
              </a:ext>
            </a:extLst>
          </p:cNvPr>
          <p:cNvSpPr txBox="1"/>
          <p:nvPr/>
        </p:nvSpPr>
        <p:spPr>
          <a:xfrm>
            <a:off x="309416" y="938164"/>
            <a:ext cx="93187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S3 MPC </a:t>
            </a:r>
            <a:br>
              <a:rPr lang="en-US" sz="4400" b="1" dirty="0"/>
            </a:br>
            <a:r>
              <a:rPr lang="en-US" sz="4400" b="1" dirty="0"/>
              <a:t>    </a:t>
            </a:r>
            <a:r>
              <a:rPr lang="en-US" sz="3200" b="1" dirty="0">
                <a:cs typeface="Calibri"/>
              </a:rPr>
              <a:t>S3 Thematic Sea Ice TDS Validation</a:t>
            </a:r>
            <a:endParaRPr lang="en-US" sz="3200" b="1" dirty="0"/>
          </a:p>
          <a:p>
            <a:pPr algn="ctr"/>
            <a:endParaRPr lang="en-US" sz="2000" dirty="0"/>
          </a:p>
          <a:p>
            <a:r>
              <a:rPr lang="en-US" sz="2000" dirty="0"/>
              <a:t>               </a:t>
            </a:r>
            <a:r>
              <a:rPr lang="en-US" sz="2000" b="1" dirty="0"/>
              <a:t>Alan Muir</a:t>
            </a:r>
            <a:r>
              <a:rPr lang="en-US" sz="2000" baseline="30000" dirty="0"/>
              <a:t>1,2</a:t>
            </a:r>
            <a:r>
              <a:rPr lang="en-US" sz="2000" dirty="0"/>
              <a:t>, David Brockley</a:t>
            </a:r>
            <a:r>
              <a:rPr lang="en-US" sz="2000" baseline="30000" dirty="0"/>
              <a:t>1 </a:t>
            </a:r>
            <a:r>
              <a:rPr lang="en-US" sz="2000" dirty="0"/>
              <a:t>, Steve Baker</a:t>
            </a:r>
            <a:r>
              <a:rPr lang="en-US" sz="2000" baseline="30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D7A84-CCED-D64F-AA38-DF6E593AACAE}"/>
              </a:ext>
            </a:extLst>
          </p:cNvPr>
          <p:cNvSpPr txBox="1"/>
          <p:nvPr/>
        </p:nvSpPr>
        <p:spPr>
          <a:xfrm>
            <a:off x="3046970" y="4893652"/>
            <a:ext cx="505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S3 Mission Performance Centre, ESL for Ice Surfaces</a:t>
            </a:r>
          </a:p>
        </p:txBody>
      </p:sp>
      <p:sp>
        <p:nvSpPr>
          <p:cNvPr id="12" name="Line 3">
            <a:extLst>
              <a:ext uri="{FF2B5EF4-FFF2-40B4-BE49-F238E27FC236}">
                <a16:creationId xmlns:a16="http://schemas.microsoft.com/office/drawing/2014/main" id="{F9A472BD-3F0F-9140-AF8B-6FA79E248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008" y="2365953"/>
            <a:ext cx="858079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06CA61-E368-2642-942D-441C104D3701}"/>
              </a:ext>
            </a:extLst>
          </p:cNvPr>
          <p:cNvSpPr txBox="1"/>
          <p:nvPr/>
        </p:nvSpPr>
        <p:spPr>
          <a:xfrm>
            <a:off x="1686852" y="4057010"/>
            <a:ext cx="698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Mullard Space Science Laboratory (MSSL), University College London (UCL), UK.  </a:t>
            </a:r>
            <a:br>
              <a:rPr lang="en-US" sz="1600" dirty="0"/>
            </a:br>
            <a:r>
              <a:rPr lang="en-US" sz="1600" baseline="30000" dirty="0"/>
              <a:t>2</a:t>
            </a:r>
            <a:r>
              <a:rPr lang="en-US" sz="1600" dirty="0"/>
              <a:t> Centre for Polar Observation and Modeling (CPOM), UCL, UK.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38DC7B-1456-744D-A8B2-4DA3114AE824}"/>
              </a:ext>
            </a:extLst>
          </p:cNvPr>
          <p:cNvSpPr txBox="1"/>
          <p:nvPr/>
        </p:nvSpPr>
        <p:spPr>
          <a:xfrm>
            <a:off x="3600005" y="5849311"/>
            <a:ext cx="395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ESL STM Council Meeting #8 – Nov 2021</a:t>
            </a:r>
          </a:p>
        </p:txBody>
      </p:sp>
    </p:spTree>
    <p:extLst>
      <p:ext uri="{BB962C8B-B14F-4D97-AF65-F5344CB8AC3E}">
        <p14:creationId xmlns:p14="http://schemas.microsoft.com/office/powerpoint/2010/main" val="1741942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346423" y="1635929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570089" y="5268876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3AB2E-B473-9F47-A425-A72DA6AA5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654" y="7785"/>
            <a:ext cx="7318693" cy="3625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B8C03F-D0A2-B643-8C8A-D8B29AC23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91" y="3400503"/>
            <a:ext cx="7180520" cy="35314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4B42C8-5E12-B542-AC77-0B9B78CE378F}"/>
              </a:ext>
            </a:extLst>
          </p:cNvPr>
          <p:cNvSpPr/>
          <p:nvPr/>
        </p:nvSpPr>
        <p:spPr>
          <a:xfrm>
            <a:off x="4153359" y="264405"/>
            <a:ext cx="319489" cy="2897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4DE12-E9F2-0440-B4AA-B0FA91D6092A}"/>
              </a:ext>
            </a:extLst>
          </p:cNvPr>
          <p:cNvSpPr txBox="1"/>
          <p:nvPr/>
        </p:nvSpPr>
        <p:spPr>
          <a:xfrm>
            <a:off x="5462673" y="1150146"/>
            <a:ext cx="347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Twice sampling of the leading edge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26D36-3546-6C45-AA41-EEE7489BC8A6}"/>
              </a:ext>
            </a:extLst>
          </p:cNvPr>
          <p:cNvSpPr txBox="1"/>
          <p:nvPr/>
        </p:nvSpPr>
        <p:spPr>
          <a:xfrm>
            <a:off x="3346888" y="2804834"/>
            <a:ext cx="161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Off-nadir peaks removed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1E1831-05A9-BE49-8304-D51EA5F83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1211" y="2358624"/>
            <a:ext cx="2106274" cy="18450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1A8595-D9B8-B847-B917-4D5A74F32907}"/>
              </a:ext>
            </a:extLst>
          </p:cNvPr>
          <p:cNvSpPr txBox="1"/>
          <p:nvPr/>
        </p:nvSpPr>
        <p:spPr>
          <a:xfrm>
            <a:off x="9919676" y="1989292"/>
            <a:ext cx="203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Arctic: Beaufort Sea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0D3146-A957-2B48-AA55-03CA1391AB77}"/>
              </a:ext>
            </a:extLst>
          </p:cNvPr>
          <p:cNvSpPr/>
          <p:nvPr/>
        </p:nvSpPr>
        <p:spPr>
          <a:xfrm>
            <a:off x="11347373" y="340050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BB8033-CC16-714D-BE2F-7AC4DB1BE8A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153359" y="3066444"/>
            <a:ext cx="0" cy="3244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068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7D0DB5-4302-F847-BECF-C70DE02C8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4" t="7128"/>
          <a:stretch/>
        </p:blipFill>
        <p:spPr>
          <a:xfrm>
            <a:off x="493408" y="991285"/>
            <a:ext cx="8388204" cy="421201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D3B73C4-4ABF-9247-8BFD-A7DF3CE312D4}"/>
              </a:ext>
            </a:extLst>
          </p:cNvPr>
          <p:cNvGraphicFramePr>
            <a:graphicFrameLocks noGrp="1"/>
          </p:cNvGraphicFramePr>
          <p:nvPr/>
        </p:nvGraphicFramePr>
        <p:xfrm>
          <a:off x="753612" y="5203295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09163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191234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317971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492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ZP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ZP4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962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0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38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66719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1AF8F87-3424-184C-B134-D85772C1FB2E}"/>
              </a:ext>
            </a:extLst>
          </p:cNvPr>
          <p:cNvSpPr/>
          <p:nvPr/>
        </p:nvSpPr>
        <p:spPr>
          <a:xfrm>
            <a:off x="1838528" y="714286"/>
            <a:ext cx="7645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Menlo" panose="020B0609030804020204" pitchFamily="49" charset="0"/>
              </a:rPr>
              <a:t>S3A_SR_2_LAN____20170304T162333_20170304T171402</a:t>
            </a:r>
            <a:endParaRPr lang="en-GB" sz="1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61598-E7D9-554E-8D9C-7B074337F58C}"/>
              </a:ext>
            </a:extLst>
          </p:cNvPr>
          <p:cNvSpPr txBox="1"/>
          <p:nvPr/>
        </p:nvSpPr>
        <p:spPr>
          <a:xfrm>
            <a:off x="573932" y="93523"/>
            <a:ext cx="707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SSHA Jitter and Precision improves with Zero Padding sampling rates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27AF2F-3940-2B43-BA08-9669A0BEF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866" y="1519715"/>
            <a:ext cx="3010726" cy="2415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BB11FF-D942-854D-8124-9BA8774E2393}"/>
              </a:ext>
            </a:extLst>
          </p:cNvPr>
          <p:cNvSpPr txBox="1"/>
          <p:nvPr/>
        </p:nvSpPr>
        <p:spPr>
          <a:xfrm>
            <a:off x="9262404" y="714286"/>
            <a:ext cx="21821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Area of test track where </a:t>
            </a:r>
            <a:br>
              <a:rPr lang="en-US" sz="1400" dirty="0"/>
            </a:br>
            <a:r>
              <a:rPr lang="en-US" sz="1400" dirty="0"/>
              <a:t>we have consecutive Lead </a:t>
            </a:r>
            <a:br>
              <a:rPr lang="en-US" sz="1400" dirty="0"/>
            </a:br>
            <a:r>
              <a:rPr lang="en-US" sz="1400" dirty="0"/>
              <a:t>measurements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09D70-401C-9B4C-95D8-73917E27932E}"/>
              </a:ext>
            </a:extLst>
          </p:cNvPr>
          <p:cNvSpPr txBox="1"/>
          <p:nvPr/>
        </p:nvSpPr>
        <p:spPr>
          <a:xfrm rot="16200000">
            <a:off x="-466470" y="2542709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SSHA (m)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8EFF7AF7-B79F-BB41-B251-F0D521325D8D}"/>
              </a:ext>
            </a:extLst>
          </p:cNvPr>
          <p:cNvCxnSpPr>
            <a:cxnSpLocks/>
          </p:cNvCxnSpPr>
          <p:nvPr/>
        </p:nvCxnSpPr>
        <p:spPr>
          <a:xfrm rot="16200000" flipV="1">
            <a:off x="8243061" y="1239143"/>
            <a:ext cx="1908885" cy="1546700"/>
          </a:xfrm>
          <a:prstGeom prst="curvedConnector3">
            <a:avLst>
              <a:gd name="adj1" fmla="val 8312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61ECDAC-B2B4-9746-958D-5FF0A55E94E3}"/>
              </a:ext>
            </a:extLst>
          </p:cNvPr>
          <p:cNvSpPr txBox="1"/>
          <p:nvPr/>
        </p:nvSpPr>
        <p:spPr>
          <a:xfrm rot="2978294">
            <a:off x="4418786" y="2797659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B7D02"/>
                </a:solidFill>
              </a:rPr>
              <a:t>ZP=2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749C6F-6EAF-7B40-A30A-43D9C6B1BF1B}"/>
              </a:ext>
            </a:extLst>
          </p:cNvPr>
          <p:cNvSpPr txBox="1"/>
          <p:nvPr/>
        </p:nvSpPr>
        <p:spPr>
          <a:xfrm rot="888054">
            <a:off x="4390794" y="3372834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D95F6"/>
                </a:solidFill>
              </a:rPr>
              <a:t>ZP=4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84BB4-BDCB-5C43-B485-94F3A74D712F}"/>
              </a:ext>
            </a:extLst>
          </p:cNvPr>
          <p:cNvSpPr txBox="1"/>
          <p:nvPr/>
        </p:nvSpPr>
        <p:spPr>
          <a:xfrm rot="18975160">
            <a:off x="5754592" y="2266033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No ZP</a:t>
            </a:r>
          </a:p>
        </p:txBody>
      </p:sp>
    </p:spTree>
    <p:extLst>
      <p:ext uri="{BB962C8B-B14F-4D97-AF65-F5344CB8AC3E}">
        <p14:creationId xmlns:p14="http://schemas.microsoft.com/office/powerpoint/2010/main" val="263074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8984A-17CB-F44E-B8CE-7B973BE5F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/>
          <a:stretch/>
        </p:blipFill>
        <p:spPr>
          <a:xfrm>
            <a:off x="544020" y="1058050"/>
            <a:ext cx="7734217" cy="4043168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D3B73C4-4ABF-9247-8BFD-A7DF3CE312D4}"/>
              </a:ext>
            </a:extLst>
          </p:cNvPr>
          <p:cNvGraphicFramePr>
            <a:graphicFrameLocks noGrp="1"/>
          </p:cNvGraphicFramePr>
          <p:nvPr/>
        </p:nvGraphicFramePr>
        <p:xfrm>
          <a:off x="753612" y="5203295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09163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191234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317971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492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ZP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ZP4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962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0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38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66719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1AF8F87-3424-184C-B134-D85772C1FB2E}"/>
              </a:ext>
            </a:extLst>
          </p:cNvPr>
          <p:cNvSpPr/>
          <p:nvPr/>
        </p:nvSpPr>
        <p:spPr>
          <a:xfrm>
            <a:off x="1838528" y="714286"/>
            <a:ext cx="7645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Menlo" panose="020B0609030804020204" pitchFamily="49" charset="0"/>
              </a:rPr>
              <a:t>S3A_SR_2_LAN____20170304T162333_20170304T171402</a:t>
            </a:r>
            <a:endParaRPr lang="en-GB" sz="1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61598-E7D9-554E-8D9C-7B074337F58C}"/>
              </a:ext>
            </a:extLst>
          </p:cNvPr>
          <p:cNvSpPr txBox="1"/>
          <p:nvPr/>
        </p:nvSpPr>
        <p:spPr>
          <a:xfrm>
            <a:off x="573932" y="93523"/>
            <a:ext cx="732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effect of Zero-Padding (sampling rate) on </a:t>
            </a:r>
            <a:r>
              <a:rPr lang="en-US" b="1" dirty="0"/>
              <a:t>Lead SSHA Jitter </a:t>
            </a:r>
            <a:r>
              <a:rPr lang="en-US" dirty="0"/>
              <a:t>and Precision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27AF2F-3940-2B43-BA08-9669A0BEF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866" y="1519715"/>
            <a:ext cx="3010726" cy="2415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BB11FF-D942-854D-8124-9BA8774E2393}"/>
              </a:ext>
            </a:extLst>
          </p:cNvPr>
          <p:cNvSpPr txBox="1"/>
          <p:nvPr/>
        </p:nvSpPr>
        <p:spPr>
          <a:xfrm>
            <a:off x="9262404" y="714286"/>
            <a:ext cx="21821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Area of test track where </a:t>
            </a:r>
            <a:br>
              <a:rPr lang="en-US" sz="1400" dirty="0"/>
            </a:br>
            <a:r>
              <a:rPr lang="en-US" sz="1400" dirty="0"/>
              <a:t>we have consecutive Lead </a:t>
            </a:r>
            <a:br>
              <a:rPr lang="en-US" sz="1400" dirty="0"/>
            </a:br>
            <a:r>
              <a:rPr lang="en-US" sz="1400" dirty="0"/>
              <a:t>measurements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09D70-401C-9B4C-95D8-73917E27932E}"/>
              </a:ext>
            </a:extLst>
          </p:cNvPr>
          <p:cNvSpPr txBox="1"/>
          <p:nvPr/>
        </p:nvSpPr>
        <p:spPr>
          <a:xfrm rot="16200000">
            <a:off x="-466470" y="2542709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SSHA (m)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8EFF7AF7-B79F-BB41-B251-F0D521325D8D}"/>
              </a:ext>
            </a:extLst>
          </p:cNvPr>
          <p:cNvCxnSpPr>
            <a:cxnSpLocks/>
          </p:cNvCxnSpPr>
          <p:nvPr/>
        </p:nvCxnSpPr>
        <p:spPr>
          <a:xfrm rot="10800000">
            <a:off x="8083686" y="1242716"/>
            <a:ext cx="1887171" cy="172422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ECC0DD4-B448-084C-9869-C7A6D89B6A7C}"/>
              </a:ext>
            </a:extLst>
          </p:cNvPr>
          <p:cNvSpPr txBox="1"/>
          <p:nvPr/>
        </p:nvSpPr>
        <p:spPr>
          <a:xfrm>
            <a:off x="4108315" y="1422333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No ZP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0CA223-16A9-E140-B076-58602728EEA8}"/>
              </a:ext>
            </a:extLst>
          </p:cNvPr>
          <p:cNvSpPr txBox="1"/>
          <p:nvPr/>
        </p:nvSpPr>
        <p:spPr>
          <a:xfrm>
            <a:off x="5343776" y="2326396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B7D02"/>
                </a:solidFill>
              </a:rPr>
              <a:t>ZP=2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AB05C8-D255-A142-8BDB-C498D7930FD3}"/>
              </a:ext>
            </a:extLst>
          </p:cNvPr>
          <p:cNvSpPr txBox="1"/>
          <p:nvPr/>
        </p:nvSpPr>
        <p:spPr>
          <a:xfrm>
            <a:off x="2114764" y="322764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238BC2"/>
                </a:solidFill>
              </a:rPr>
              <a:t>ZP=4</a:t>
            </a:r>
          </a:p>
        </p:txBody>
      </p:sp>
    </p:spTree>
    <p:extLst>
      <p:ext uri="{BB962C8B-B14F-4D97-AF65-F5344CB8AC3E}">
        <p14:creationId xmlns:p14="http://schemas.microsoft.com/office/powerpoint/2010/main" val="2385278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59149" y="31128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425116" y="31128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5CEA8-3669-9044-AB3E-7E0836530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11" y="1118681"/>
            <a:ext cx="5938715" cy="499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A5FEF7-C2CA-2147-AC6F-3747876D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652" y="1118681"/>
            <a:ext cx="5870348" cy="4922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CAFC78-A1B9-D94D-A0D9-B5ADF496F48A}"/>
              </a:ext>
            </a:extLst>
          </p:cNvPr>
          <p:cNvSpPr txBox="1"/>
          <p:nvPr/>
        </p:nvSpPr>
        <p:spPr>
          <a:xfrm>
            <a:off x="1643100" y="6250329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</a:t>
            </a:r>
            <a:r>
              <a:rPr lang="en-US" dirty="0" err="1"/>
              <a:t>peakiness</a:t>
            </a:r>
            <a:r>
              <a:rPr lang="en-US" dirty="0"/>
              <a:t>=16.98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1532E3-F262-B941-9431-76ADC557DA04}"/>
              </a:ext>
            </a:extLst>
          </p:cNvPr>
          <p:cNvSpPr txBox="1"/>
          <p:nvPr/>
        </p:nvSpPr>
        <p:spPr>
          <a:xfrm>
            <a:off x="7807124" y="6250329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</a:t>
            </a:r>
            <a:r>
              <a:rPr lang="en-US" dirty="0" err="1"/>
              <a:t>peakiness</a:t>
            </a:r>
            <a:r>
              <a:rPr lang="en-US" dirty="0"/>
              <a:t>=15.71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3654A-8C09-FE42-80B3-639E210E1E3F}"/>
              </a:ext>
            </a:extLst>
          </p:cNvPr>
          <p:cNvSpPr txBox="1"/>
          <p:nvPr/>
        </p:nvSpPr>
        <p:spPr>
          <a:xfrm>
            <a:off x="367748" y="6546715"/>
            <a:ext cx="4614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Slightly higher </a:t>
            </a:r>
            <a:r>
              <a:rPr lang="en-US" sz="1600" dirty="0" err="1"/>
              <a:t>peakiness</a:t>
            </a:r>
            <a:r>
              <a:rPr lang="en-US" sz="1600" dirty="0"/>
              <a:t> expected with ZP/Hamming </a:t>
            </a:r>
          </a:p>
        </p:txBody>
      </p:sp>
    </p:spTree>
    <p:extLst>
      <p:ext uri="{BB962C8B-B14F-4D97-AF65-F5344CB8AC3E}">
        <p14:creationId xmlns:p14="http://schemas.microsoft.com/office/powerpoint/2010/main" val="187317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59149" y="31128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425116" y="31128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CC63C-D728-9643-95A0-F9B1BF174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7" y="1040859"/>
            <a:ext cx="6005423" cy="5107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ADA43E-21E3-2A46-9D24-3D6E748DD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484" y="1040858"/>
            <a:ext cx="5937916" cy="5009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9496C-EBF3-2E42-B3A3-715ACC0BD3BA}"/>
              </a:ext>
            </a:extLst>
          </p:cNvPr>
          <p:cNvSpPr txBox="1"/>
          <p:nvPr/>
        </p:nvSpPr>
        <p:spPr>
          <a:xfrm>
            <a:off x="1459149" y="6323456"/>
            <a:ext cx="153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=0.01m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E170F-4301-9345-B1FB-DC4A9720E248}"/>
              </a:ext>
            </a:extLst>
          </p:cNvPr>
          <p:cNvSpPr txBox="1"/>
          <p:nvPr/>
        </p:nvSpPr>
        <p:spPr>
          <a:xfrm>
            <a:off x="7708342" y="6323456"/>
            <a:ext cx="153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=0.04m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FF02A-AD27-A245-9DBA-F2F098E7F7E6}"/>
              </a:ext>
            </a:extLst>
          </p:cNvPr>
          <p:cNvSpPr txBox="1"/>
          <p:nvPr/>
        </p:nvSpPr>
        <p:spPr>
          <a:xfrm>
            <a:off x="4219980" y="139730"/>
            <a:ext cx="336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Interpolated SSHA between Leads</a:t>
            </a:r>
          </a:p>
        </p:txBody>
      </p:sp>
    </p:spTree>
    <p:extLst>
      <p:ext uri="{BB962C8B-B14F-4D97-AF65-F5344CB8AC3E}">
        <p14:creationId xmlns:p14="http://schemas.microsoft.com/office/powerpoint/2010/main" val="3508574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59149" y="31128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425116" y="31128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1FB66-50AE-EA44-9F52-F6A207F7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6"/>
          <a:stretch/>
        </p:blipFill>
        <p:spPr>
          <a:xfrm>
            <a:off x="253669" y="1270177"/>
            <a:ext cx="5998208" cy="4921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0B926-DF9C-D548-88D4-F26E70DD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096" y="1270177"/>
            <a:ext cx="5869904" cy="4734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A407A-36E6-D045-B80A-8C122F2FD39E}"/>
              </a:ext>
            </a:extLst>
          </p:cNvPr>
          <p:cNvSpPr txBox="1"/>
          <p:nvPr/>
        </p:nvSpPr>
        <p:spPr>
          <a:xfrm>
            <a:off x="4591878" y="311285"/>
            <a:ext cx="22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Sea Ice Discrimination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699A7-4030-094D-8288-24198B626065}"/>
              </a:ext>
            </a:extLst>
          </p:cNvPr>
          <p:cNvSpPr txBox="1"/>
          <p:nvPr/>
        </p:nvSpPr>
        <p:spPr>
          <a:xfrm>
            <a:off x="573798" y="6191506"/>
            <a:ext cx="323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11% more sea ice floes classified</a:t>
            </a:r>
          </a:p>
          <a:p>
            <a:r>
              <a:rPr lang="en-US" dirty="0"/>
              <a:t>9% less unclassified waveforms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FD61A90-C2F4-904C-94A6-20065EC589D2}"/>
              </a:ext>
            </a:extLst>
          </p:cNvPr>
          <p:cNvSpPr/>
          <p:nvPr/>
        </p:nvSpPr>
        <p:spPr>
          <a:xfrm>
            <a:off x="3807568" y="6191506"/>
            <a:ext cx="99391" cy="537285"/>
          </a:xfrm>
          <a:prstGeom prst="rightBrac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A92D4-32F0-1142-9F85-7EE7F77298A5}"/>
              </a:ext>
            </a:extLst>
          </p:cNvPr>
          <p:cNvSpPr txBox="1"/>
          <p:nvPr/>
        </p:nvSpPr>
        <p:spPr>
          <a:xfrm>
            <a:off x="3910482" y="6279373"/>
            <a:ext cx="3993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Due to Hamming &amp; new discrimination tuning</a:t>
            </a:r>
          </a:p>
        </p:txBody>
      </p:sp>
    </p:spTree>
    <p:extLst>
      <p:ext uri="{BB962C8B-B14F-4D97-AF65-F5344CB8AC3E}">
        <p14:creationId xmlns:p14="http://schemas.microsoft.com/office/powerpoint/2010/main" val="2889747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98906" y="927511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776866" y="932267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F9D01-30F3-6744-A329-071D9401B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25" y="1834933"/>
            <a:ext cx="5418503" cy="4513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8D43E8-B86D-FB4C-9FF7-F658AAE6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139" y="1834933"/>
            <a:ext cx="5388618" cy="45136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91F62-C64B-EA40-8B5A-89104FE18C38}"/>
              </a:ext>
            </a:extLst>
          </p:cNvPr>
          <p:cNvSpPr txBox="1"/>
          <p:nvPr/>
        </p:nvSpPr>
        <p:spPr>
          <a:xfrm>
            <a:off x="4601817" y="347870"/>
            <a:ext cx="222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Sea Ice Concentration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0BFE4-7BED-1940-8E5C-8ADA07154E89}"/>
              </a:ext>
            </a:extLst>
          </p:cNvPr>
          <p:cNvSpPr/>
          <p:nvPr/>
        </p:nvSpPr>
        <p:spPr>
          <a:xfrm>
            <a:off x="4104861" y="1834933"/>
            <a:ext cx="1709530" cy="14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40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2B8CA-048F-B542-85BF-11127B458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0" t="12828" r="35566" b="8478"/>
          <a:stretch/>
        </p:blipFill>
        <p:spPr>
          <a:xfrm>
            <a:off x="2274989" y="-2"/>
            <a:ext cx="4888873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A8680-81DF-8442-B71E-A42758C6B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27" t="44039" r="50296" b="7396"/>
          <a:stretch/>
        </p:blipFill>
        <p:spPr>
          <a:xfrm>
            <a:off x="7163862" y="-1"/>
            <a:ext cx="4921045" cy="686783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BD429A-8DA0-C54B-B581-34CDC8DB5C81}"/>
              </a:ext>
            </a:extLst>
          </p:cNvPr>
          <p:cNvSpPr/>
          <p:nvPr/>
        </p:nvSpPr>
        <p:spPr>
          <a:xfrm>
            <a:off x="10815731" y="17850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EC63B2-6403-764F-BE10-C615323372F5}"/>
              </a:ext>
            </a:extLst>
          </p:cNvPr>
          <p:cNvSpPr txBox="1"/>
          <p:nvPr/>
        </p:nvSpPr>
        <p:spPr>
          <a:xfrm>
            <a:off x="5137885" y="17850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EAC363-4AAD-4545-9805-3903A2C97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51" t="54933" r="68011" b="35630"/>
          <a:stretch/>
        </p:blipFill>
        <p:spPr>
          <a:xfrm>
            <a:off x="7871253" y="1692876"/>
            <a:ext cx="2458996" cy="23295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E154C7-1BFD-684D-8B00-0BD3BD0383C0}"/>
              </a:ext>
            </a:extLst>
          </p:cNvPr>
          <p:cNvSpPr txBox="1"/>
          <p:nvPr/>
        </p:nvSpPr>
        <p:spPr>
          <a:xfrm>
            <a:off x="8447379" y="4139513"/>
            <a:ext cx="28621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Zero values around coastline</a:t>
            </a: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DD65EBB3-9B88-614E-AAB0-01093BE1155C}"/>
              </a:ext>
            </a:extLst>
          </p:cNvPr>
          <p:cNvCxnSpPr/>
          <p:nvPr/>
        </p:nvCxnSpPr>
        <p:spPr>
          <a:xfrm rot="16200000" flipH="1">
            <a:off x="9133390" y="2942653"/>
            <a:ext cx="1465887" cy="92783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FC0A39-B9A8-5847-BBAC-2BC224B8A549}"/>
              </a:ext>
            </a:extLst>
          </p:cNvPr>
          <p:cNvSpPr txBox="1"/>
          <p:nvPr/>
        </p:nvSpPr>
        <p:spPr>
          <a:xfrm>
            <a:off x="231969" y="363171"/>
            <a:ext cx="1537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Sea Ice</a:t>
            </a:r>
          </a:p>
          <a:p>
            <a:r>
              <a:rPr lang="en-US" b="1" dirty="0"/>
              <a:t>Concentration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013A1D-414D-DB40-B93F-88A2142E4622}"/>
              </a:ext>
            </a:extLst>
          </p:cNvPr>
          <p:cNvSpPr txBox="1"/>
          <p:nvPr/>
        </p:nvSpPr>
        <p:spPr>
          <a:xfrm>
            <a:off x="107093" y="1530347"/>
            <a:ext cx="2168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Expected </a:t>
            </a:r>
            <a:r>
              <a:rPr lang="en-US" sz="1600" dirty="0" err="1"/>
              <a:t>behaviour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in Thematic product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13B75-EC3C-8243-98A7-90C860DB1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251" y="1692875"/>
            <a:ext cx="1916229" cy="19504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83123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59149" y="31128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425116" y="31128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39D0E-81A0-9642-8ED5-9BB384B2D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24" y="1031132"/>
            <a:ext cx="5918100" cy="4961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D1B7BF-C4E2-D14A-927D-676A9550623C}"/>
              </a:ext>
            </a:extLst>
          </p:cNvPr>
          <p:cNvSpPr txBox="1"/>
          <p:nvPr/>
        </p:nvSpPr>
        <p:spPr>
          <a:xfrm>
            <a:off x="7772400" y="25486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D8593-6937-1A45-A1CD-FD0287EA8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582" y="1031132"/>
            <a:ext cx="5717435" cy="4854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581568-EB9D-1C4A-8F26-78AD2D763094}"/>
              </a:ext>
            </a:extLst>
          </p:cNvPr>
          <p:cNvSpPr txBox="1"/>
          <p:nvPr/>
        </p:nvSpPr>
        <p:spPr>
          <a:xfrm>
            <a:off x="5040590" y="311285"/>
            <a:ext cx="115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Freeboard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E9C19-334A-2245-AFF9-311B1E6CB468}"/>
              </a:ext>
            </a:extLst>
          </p:cNvPr>
          <p:cNvSpPr txBox="1"/>
          <p:nvPr/>
        </p:nvSpPr>
        <p:spPr>
          <a:xfrm>
            <a:off x="746234" y="6223549"/>
            <a:ext cx="31783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Number of freeboard measurements: </a:t>
            </a:r>
            <a:r>
              <a:rPr lang="en-GB" sz="1200" dirty="0"/>
              <a:t>1286206</a:t>
            </a:r>
          </a:p>
          <a:p>
            <a:r>
              <a:rPr lang="en-GB" sz="1400" dirty="0"/>
              <a:t>250715 more measurements (24% more)</a:t>
            </a:r>
          </a:p>
          <a:p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B1047-3D48-5549-950D-3CA6022BC9FA}"/>
              </a:ext>
            </a:extLst>
          </p:cNvPr>
          <p:cNvSpPr txBox="1"/>
          <p:nvPr/>
        </p:nvSpPr>
        <p:spPr>
          <a:xfrm>
            <a:off x="6869850" y="6186523"/>
            <a:ext cx="3110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Number of freeboard measurements: </a:t>
            </a:r>
            <a:r>
              <a:rPr lang="en-GB" sz="1200" dirty="0"/>
              <a:t>1035491</a:t>
            </a:r>
          </a:p>
          <a:p>
            <a:endParaRPr lang="en-GB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2039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048294" y="796642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9157535" y="796642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A02AF-6D69-224A-88BE-250EBFDAE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47" y="4541994"/>
            <a:ext cx="2890932" cy="2185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E0FDE8-5FE4-8945-962B-2B74FC72C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898" y="4541995"/>
            <a:ext cx="2903935" cy="2185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D7FA8-BA6E-9244-9B57-C81F55C37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898" y="1358772"/>
            <a:ext cx="3535228" cy="3006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DDED7-7AFA-A047-B8B7-2C07CFC0F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32" y="1342468"/>
            <a:ext cx="3535229" cy="3023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ADF444-28F4-1B4C-99B6-4BA0DB1ED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058" y="1416534"/>
            <a:ext cx="3554203" cy="3023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F09870-0010-5948-8671-17FAF16FE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15" y="4541994"/>
            <a:ext cx="2827164" cy="21851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9C3B39-3EAE-CE4E-80EB-A3F9A918A9B5}"/>
              </a:ext>
            </a:extLst>
          </p:cNvPr>
          <p:cNvSpPr/>
          <p:nvPr/>
        </p:nvSpPr>
        <p:spPr>
          <a:xfrm>
            <a:off x="5270588" y="796642"/>
            <a:ext cx="158088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CS2 Baseline-D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CB13D8-4D61-E944-8DF2-98390A99C356}"/>
              </a:ext>
            </a:extLst>
          </p:cNvPr>
          <p:cNvSpPr/>
          <p:nvPr/>
        </p:nvSpPr>
        <p:spPr>
          <a:xfrm>
            <a:off x="3624924" y="130867"/>
            <a:ext cx="450944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25km Gridded Arctic Freeboard (March 2017):</a:t>
            </a:r>
          </a:p>
        </p:txBody>
      </p:sp>
    </p:spTree>
    <p:extLst>
      <p:ext uri="{BB962C8B-B14F-4D97-AF65-F5344CB8AC3E}">
        <p14:creationId xmlns:p14="http://schemas.microsoft.com/office/powerpoint/2010/main" val="358434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1B6DAA-A1FD-CA4D-9552-44792FF1B28D}"/>
              </a:ext>
            </a:extLst>
          </p:cNvPr>
          <p:cNvSpPr txBox="1"/>
          <p:nvPr/>
        </p:nvSpPr>
        <p:spPr>
          <a:xfrm>
            <a:off x="1549306" y="797510"/>
            <a:ext cx="909338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Validation of:</a:t>
            </a:r>
          </a:p>
          <a:p>
            <a:endParaRPr lang="en-US" sz="2800" dirty="0"/>
          </a:p>
          <a:p>
            <a:r>
              <a:rPr lang="en-US" sz="2800" u="sng" dirty="0"/>
              <a:t>Sea Ice Thematic IPF TDS</a:t>
            </a:r>
            <a:r>
              <a:rPr lang="en-US" sz="2800" dirty="0"/>
              <a:t> (version 2)</a:t>
            </a:r>
          </a:p>
          <a:p>
            <a:endParaRPr lang="en-US" sz="2800" dirty="0"/>
          </a:p>
          <a:p>
            <a:r>
              <a:rPr lang="en-US" sz="2800" dirty="0"/>
              <a:t>Availability : from CLS on 7</a:t>
            </a:r>
            <a:r>
              <a:rPr lang="en-US" sz="2800" baseline="30000" dirty="0"/>
              <a:t>th</a:t>
            </a:r>
            <a:r>
              <a:rPr lang="en-US" sz="2800" dirty="0"/>
              <a:t> Sep 2021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T-IPF Sea Ice TDS : cycle 15/16 : 04-Mar-2017 -&gt; 30-Mar-2017</a:t>
            </a:r>
          </a:p>
          <a:p>
            <a:endParaRPr lang="en-US" sz="2800" dirty="0"/>
          </a:p>
          <a:p>
            <a:r>
              <a:rPr lang="en-US" sz="2800" dirty="0"/>
              <a:t>Also provided:</a:t>
            </a:r>
          </a:p>
          <a:p>
            <a:endParaRPr lang="en-US" sz="2800" dirty="0"/>
          </a:p>
          <a:p>
            <a:r>
              <a:rPr lang="en-US" sz="2800" b="1" u="sng" dirty="0"/>
              <a:t>IPF 6.18 </a:t>
            </a:r>
            <a:r>
              <a:rPr lang="en-US" sz="2800" u="sng" dirty="0"/>
              <a:t>reference TDS:</a:t>
            </a:r>
            <a:r>
              <a:rPr lang="en-US" sz="2800" dirty="0"/>
              <a:t> for same period.</a:t>
            </a:r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73DF41F4-E134-AA45-A1EF-5419854426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61" y="133666"/>
            <a:ext cx="1248033" cy="1109026"/>
          </a:xfrm>
          <a:prstGeom prst="rect">
            <a:avLst/>
          </a:prstGeom>
        </p:spPr>
      </p:pic>
      <p:pic>
        <p:nvPicPr>
          <p:cNvPr id="6" name="Picture 2" descr="UK Space Facilities University College London, Mullard Space Science  Laboratory (MSSL)">
            <a:extLst>
              <a:ext uri="{FF2B5EF4-FFF2-40B4-BE49-F238E27FC236}">
                <a16:creationId xmlns:a16="http://schemas.microsoft.com/office/drawing/2014/main" id="{B2C85B67-ECFA-3B4D-80CF-DF9DF1E1B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594" y="5542280"/>
            <a:ext cx="2133600" cy="13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824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EBE8A4-0C56-1446-BCCE-09376645A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048"/>
          <a:stretch/>
        </p:blipFill>
        <p:spPr>
          <a:xfrm>
            <a:off x="280537" y="97659"/>
            <a:ext cx="5553731" cy="6662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AAB699-D121-2F45-8918-CA1C4AB93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940" b="819"/>
          <a:stretch/>
        </p:blipFill>
        <p:spPr>
          <a:xfrm>
            <a:off x="6776246" y="174065"/>
            <a:ext cx="5415754" cy="65098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E8E253-77CB-F34B-B1B4-922EB00D9001}"/>
              </a:ext>
            </a:extLst>
          </p:cNvPr>
          <p:cNvSpPr/>
          <p:nvPr/>
        </p:nvSpPr>
        <p:spPr>
          <a:xfrm>
            <a:off x="5357191" y="6192078"/>
            <a:ext cx="685800" cy="56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D6BFB-BDEA-4C40-95CB-7DA7479ADD12}"/>
              </a:ext>
            </a:extLst>
          </p:cNvPr>
          <p:cNvSpPr/>
          <p:nvPr/>
        </p:nvSpPr>
        <p:spPr>
          <a:xfrm>
            <a:off x="11731487" y="6192078"/>
            <a:ext cx="606287" cy="56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E67E3B-1053-CE48-BEAB-B535B847AE61}"/>
              </a:ext>
            </a:extLst>
          </p:cNvPr>
          <p:cNvSpPr/>
          <p:nvPr/>
        </p:nvSpPr>
        <p:spPr>
          <a:xfrm>
            <a:off x="5346129" y="6282058"/>
            <a:ext cx="685800" cy="228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A37D62-3744-6843-A4C1-28983EAB2E1C}"/>
              </a:ext>
            </a:extLst>
          </p:cNvPr>
          <p:cNvSpPr/>
          <p:nvPr/>
        </p:nvSpPr>
        <p:spPr>
          <a:xfrm>
            <a:off x="3222468" y="97659"/>
            <a:ext cx="1737158" cy="23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A4C634-7F87-8248-855F-8B5CEBDEB6DF}"/>
              </a:ext>
            </a:extLst>
          </p:cNvPr>
          <p:cNvSpPr/>
          <p:nvPr/>
        </p:nvSpPr>
        <p:spPr>
          <a:xfrm>
            <a:off x="9735911" y="232703"/>
            <a:ext cx="1737158" cy="23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1E4AF-4120-AA4F-A096-36FC16383E19}"/>
              </a:ext>
            </a:extLst>
          </p:cNvPr>
          <p:cNvSpPr/>
          <p:nvPr/>
        </p:nvSpPr>
        <p:spPr>
          <a:xfrm>
            <a:off x="280537" y="806650"/>
            <a:ext cx="1737158" cy="23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D8B222-40E2-B84E-AD9A-37DF6B3A5E90}"/>
              </a:ext>
            </a:extLst>
          </p:cNvPr>
          <p:cNvSpPr/>
          <p:nvPr/>
        </p:nvSpPr>
        <p:spPr>
          <a:xfrm>
            <a:off x="6436120" y="862181"/>
            <a:ext cx="1737158" cy="23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1E3B-203D-8245-9F74-4B45B1506AA4}"/>
              </a:ext>
            </a:extLst>
          </p:cNvPr>
          <p:cNvSpPr txBox="1"/>
          <p:nvPr/>
        </p:nvSpPr>
        <p:spPr>
          <a:xfrm>
            <a:off x="407505" y="1092513"/>
            <a:ext cx="63152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T-IPF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E7FF37-D3F8-8C45-BE5E-8AE0FFBBCB4D}"/>
              </a:ext>
            </a:extLst>
          </p:cNvPr>
          <p:cNvSpPr txBox="1"/>
          <p:nvPr/>
        </p:nvSpPr>
        <p:spPr>
          <a:xfrm>
            <a:off x="6842070" y="1092513"/>
            <a:ext cx="92845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IPF 6.18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15FC17-895A-414D-90EC-2B457B7D364C}"/>
              </a:ext>
            </a:extLst>
          </p:cNvPr>
          <p:cNvSpPr txBox="1"/>
          <p:nvPr/>
        </p:nvSpPr>
        <p:spPr>
          <a:xfrm>
            <a:off x="4069543" y="28159"/>
            <a:ext cx="372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Gridded Freeboard Differences to CS2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C2BE97-09BD-684A-8AB3-1BEBA6A3EEBF}"/>
              </a:ext>
            </a:extLst>
          </p:cNvPr>
          <p:cNvSpPr txBox="1"/>
          <p:nvPr/>
        </p:nvSpPr>
        <p:spPr>
          <a:xfrm>
            <a:off x="2579579" y="3339548"/>
            <a:ext cx="95564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S3A-CS2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CB3188-36D8-8541-807C-688991CB4FCE}"/>
              </a:ext>
            </a:extLst>
          </p:cNvPr>
          <p:cNvSpPr txBox="1"/>
          <p:nvPr/>
        </p:nvSpPr>
        <p:spPr>
          <a:xfrm>
            <a:off x="9026178" y="3339548"/>
            <a:ext cx="95564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S3A-CS2</a:t>
            </a:r>
          </a:p>
        </p:txBody>
      </p:sp>
    </p:spTree>
    <p:extLst>
      <p:ext uri="{BB962C8B-B14F-4D97-AF65-F5344CB8AC3E}">
        <p14:creationId xmlns:p14="http://schemas.microsoft.com/office/powerpoint/2010/main" val="527290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CD23F-297F-A34B-B4C1-1F06BA93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378652"/>
            <a:ext cx="5627236" cy="43211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1CEFDD-50C1-CD4C-9F0E-FDAE6F4148B6}"/>
              </a:ext>
            </a:extLst>
          </p:cNvPr>
          <p:cNvSpPr/>
          <p:nvPr/>
        </p:nvSpPr>
        <p:spPr>
          <a:xfrm>
            <a:off x="3869655" y="455982"/>
            <a:ext cx="517955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Histogram of Gridded Arctic Freeboard (March 2017):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AF3E1-3911-814B-90E8-051774C85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55" y="1170372"/>
            <a:ext cx="5597745" cy="45293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F5991-FDF7-F441-825B-D62623F08014}"/>
              </a:ext>
            </a:extLst>
          </p:cNvPr>
          <p:cNvSpPr/>
          <p:nvPr/>
        </p:nvSpPr>
        <p:spPr>
          <a:xfrm>
            <a:off x="8576514" y="1170372"/>
            <a:ext cx="150073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CS2 , IPF_6.18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7B7288-58D3-0E45-B5E1-207D8ECCFB95}"/>
              </a:ext>
            </a:extLst>
          </p:cNvPr>
          <p:cNvSpPr/>
          <p:nvPr/>
        </p:nvSpPr>
        <p:spPr>
          <a:xfrm>
            <a:off x="2546761" y="1040264"/>
            <a:ext cx="22536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CS2 , S3 Thematic TDS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FDDA0-7326-E048-B6F3-9480009E0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153" y="5699760"/>
            <a:ext cx="1188878" cy="1016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48D50-47F5-1A49-9753-31813F52F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590" y="5699761"/>
            <a:ext cx="1195257" cy="1016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981B91-830B-864D-B079-A508A1EE8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825" y="5686071"/>
            <a:ext cx="1211419" cy="1030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828B11-F753-9D41-B352-F97F88D55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9641" y="5699761"/>
            <a:ext cx="1195257" cy="101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91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1CEFDD-50C1-CD4C-9F0E-FDAE6F4148B6}"/>
              </a:ext>
            </a:extLst>
          </p:cNvPr>
          <p:cNvSpPr/>
          <p:nvPr/>
        </p:nvSpPr>
        <p:spPr>
          <a:xfrm>
            <a:off x="6153855" y="312208"/>
            <a:ext cx="255236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Gridded Arctic Freeboard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66B39-C0F8-184E-A792-98EBE9E9415D}"/>
              </a:ext>
            </a:extLst>
          </p:cNvPr>
          <p:cNvSpPr/>
          <p:nvPr/>
        </p:nvSpPr>
        <p:spPr>
          <a:xfrm>
            <a:off x="6096000" y="1571453"/>
            <a:ext cx="258545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(S3A Thematic TDS – CS2)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02CCC-3757-0D40-AD5F-B67929B59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56" y="3244298"/>
            <a:ext cx="4708544" cy="3556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28D70E-4C68-1242-8E33-1CD288A1F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986" y="0"/>
            <a:ext cx="4454998" cy="35122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9D87C3-5964-2342-967C-59360E0B6BFA}"/>
              </a:ext>
            </a:extLst>
          </p:cNvPr>
          <p:cNvSpPr/>
          <p:nvPr/>
        </p:nvSpPr>
        <p:spPr>
          <a:xfrm>
            <a:off x="6068260" y="4075595"/>
            <a:ext cx="21082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(S3A IPF_6.18 – CS2)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46B57F-2A91-4B41-9344-46463E289C32}"/>
              </a:ext>
            </a:extLst>
          </p:cNvPr>
          <p:cNvCxnSpPr>
            <a:cxnSpLocks/>
          </p:cNvCxnSpPr>
          <p:nvPr/>
        </p:nvCxnSpPr>
        <p:spPr>
          <a:xfrm flipV="1">
            <a:off x="3865194" y="193228"/>
            <a:ext cx="0" cy="6238686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50D9808-6DB1-E343-A3B6-A84C1C387288}"/>
              </a:ext>
            </a:extLst>
          </p:cNvPr>
          <p:cNvSpPr txBox="1"/>
          <p:nvPr/>
        </p:nvSpPr>
        <p:spPr>
          <a:xfrm>
            <a:off x="6118705" y="800519"/>
            <a:ext cx="5924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Differences to CryoSat-2</a:t>
            </a:r>
            <a:r>
              <a:rPr lang="en-US" b="1" dirty="0"/>
              <a:t>: </a:t>
            </a:r>
            <a:r>
              <a:rPr lang="en-US" dirty="0"/>
              <a:t>Mar 2017, Arctic (below 81.35N)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F4855E-29D0-7A45-8AA8-6B087CBAC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246" y="4714756"/>
            <a:ext cx="2141680" cy="1821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03A8A1-3878-BC41-9A74-12C8D3937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844" y="2008458"/>
            <a:ext cx="2101827" cy="17973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E87F6C-0618-364E-BC1D-C68A13B05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957" y="2008459"/>
            <a:ext cx="2113106" cy="17973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09CDEE-D778-DB4C-A2FF-8F1B995294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957" y="4613593"/>
            <a:ext cx="2113106" cy="17973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45201E-1A16-664E-BEEF-F17543ABF148}"/>
              </a:ext>
            </a:extLst>
          </p:cNvPr>
          <p:cNvSpPr txBox="1"/>
          <p:nvPr/>
        </p:nvSpPr>
        <p:spPr>
          <a:xfrm>
            <a:off x="8578621" y="272244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D7E74B-8093-6C48-BBC5-A0D63FCA2924}"/>
              </a:ext>
            </a:extLst>
          </p:cNvPr>
          <p:cNvSpPr txBox="1"/>
          <p:nvPr/>
        </p:nvSpPr>
        <p:spPr>
          <a:xfrm>
            <a:off x="8578621" y="5444263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5092E3-9217-FD45-9FD9-35819B22E312}"/>
              </a:ext>
            </a:extLst>
          </p:cNvPr>
          <p:cNvSpPr txBox="1"/>
          <p:nvPr/>
        </p:nvSpPr>
        <p:spPr>
          <a:xfrm>
            <a:off x="159982" y="1639126"/>
            <a:ext cx="13133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-1.8cm </a:t>
            </a:r>
            <a:br>
              <a:rPr lang="en-US" dirty="0"/>
            </a:br>
            <a:r>
              <a:rPr lang="en-US" dirty="0"/>
              <a:t>mean diff</a:t>
            </a:r>
          </a:p>
          <a:p>
            <a:r>
              <a:rPr lang="en-US" dirty="0"/>
              <a:t>6.9cm </a:t>
            </a:r>
            <a:r>
              <a:rPr lang="en-US" dirty="0" err="1"/>
              <a:t>stdev</a:t>
            </a:r>
            <a:endParaRPr lang="en-US" dirty="0"/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951E53-1AA4-D34A-9229-391C12C181FA}"/>
              </a:ext>
            </a:extLst>
          </p:cNvPr>
          <p:cNvSpPr txBox="1"/>
          <p:nvPr/>
        </p:nvSpPr>
        <p:spPr>
          <a:xfrm>
            <a:off x="238345" y="4849543"/>
            <a:ext cx="1430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+6.2cm </a:t>
            </a:r>
            <a:br>
              <a:rPr lang="en-US" dirty="0"/>
            </a:br>
            <a:r>
              <a:rPr lang="en-US" dirty="0"/>
              <a:t>mean diff</a:t>
            </a:r>
          </a:p>
          <a:p>
            <a:r>
              <a:rPr lang="en-US" dirty="0"/>
              <a:t>12.8cm </a:t>
            </a:r>
            <a:r>
              <a:rPr lang="en-US" dirty="0" err="1"/>
              <a:t>stdev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60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05A5DF-A7D1-4F43-96A2-4D08F4DD6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2"/>
          <a:stretch/>
        </p:blipFill>
        <p:spPr>
          <a:xfrm>
            <a:off x="224718" y="1649896"/>
            <a:ext cx="6066752" cy="4908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3B2C1-F9AA-BC4D-B6AB-55386F6EC251}"/>
              </a:ext>
            </a:extLst>
          </p:cNvPr>
          <p:cNvSpPr txBox="1"/>
          <p:nvPr/>
        </p:nvSpPr>
        <p:spPr>
          <a:xfrm>
            <a:off x="1987825" y="1043213"/>
            <a:ext cx="63152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T-IPF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ED482-9278-8846-BDA8-CC2F0EE3183F}"/>
              </a:ext>
            </a:extLst>
          </p:cNvPr>
          <p:cNvSpPr txBox="1"/>
          <p:nvPr/>
        </p:nvSpPr>
        <p:spPr>
          <a:xfrm>
            <a:off x="664952" y="299386"/>
            <a:ext cx="311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Gridded Freeboard </a:t>
            </a:r>
            <a:r>
              <a:rPr lang="en-US" b="1" dirty="0"/>
              <a:t>Uncertainty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0596D97-E9A5-5543-8A74-467364FCA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219" y="3429000"/>
            <a:ext cx="4284944" cy="34290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4BE0356-DA03-614F-8D51-A48037518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219" y="35567"/>
            <a:ext cx="4149164" cy="3393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E01843-24C8-2D4C-9AA2-C128024B49B4}"/>
              </a:ext>
            </a:extLst>
          </p:cNvPr>
          <p:cNvSpPr txBox="1"/>
          <p:nvPr/>
        </p:nvSpPr>
        <p:spPr>
          <a:xfrm>
            <a:off x="9743660" y="484052"/>
            <a:ext cx="46679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IPF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2F0ED-8354-2D42-92DB-2F7FF2894300}"/>
              </a:ext>
            </a:extLst>
          </p:cNvPr>
          <p:cNvSpPr txBox="1"/>
          <p:nvPr/>
        </p:nvSpPr>
        <p:spPr>
          <a:xfrm>
            <a:off x="9743660" y="3800913"/>
            <a:ext cx="5309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CS2</a:t>
            </a:r>
          </a:p>
        </p:txBody>
      </p:sp>
    </p:spTree>
    <p:extLst>
      <p:ext uri="{BB962C8B-B14F-4D97-AF65-F5344CB8AC3E}">
        <p14:creationId xmlns:p14="http://schemas.microsoft.com/office/powerpoint/2010/main" val="3514011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167820-FE81-3646-B397-00128C06C1D9}"/>
              </a:ext>
            </a:extLst>
          </p:cNvPr>
          <p:cNvSpPr txBox="1"/>
          <p:nvPr/>
        </p:nvSpPr>
        <p:spPr>
          <a:xfrm>
            <a:off x="1013791" y="685800"/>
            <a:ext cx="4704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T-IPF Sea Ice Study Conclusions</a:t>
            </a:r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6D1D6070-3A0A-884F-A0EF-7A55226E51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3" y="5624280"/>
            <a:ext cx="1388356" cy="1233719"/>
          </a:xfrm>
          <a:prstGeom prst="rect">
            <a:avLst/>
          </a:prstGeom>
        </p:spPr>
      </p:pic>
      <p:pic>
        <p:nvPicPr>
          <p:cNvPr id="7" name="Picture 2" descr="UK Space Facilities University College London, Mullard Space Science  Laboratory (MSSL)">
            <a:extLst>
              <a:ext uri="{FF2B5EF4-FFF2-40B4-BE49-F238E27FC236}">
                <a16:creationId xmlns:a16="http://schemas.microsoft.com/office/drawing/2014/main" id="{70867905-20A5-B34A-A0FD-171B656D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583279"/>
            <a:ext cx="2133600" cy="13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15464-2046-9A4E-A617-DEC749B32195}"/>
              </a:ext>
            </a:extLst>
          </p:cNvPr>
          <p:cNvSpPr txBox="1"/>
          <p:nvPr/>
        </p:nvSpPr>
        <p:spPr>
          <a:xfrm>
            <a:off x="1182757" y="1669774"/>
            <a:ext cx="1072229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Expected performance found with T-IPF 1-month TDS over sea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T-IPF not processed equator to equator.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Hamming/Zero Padding (ZP-2) applied.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ZP-4 (separate test track) seems to improve precision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Comparison done against same data from IPF 6.18 : would be better to use IPF 6.19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Missing </a:t>
            </a:r>
            <a:r>
              <a:rPr lang="en-US" dirty="0" err="1"/>
              <a:t>Iono</a:t>
            </a:r>
            <a:r>
              <a:rPr lang="en-US" dirty="0"/>
              <a:t> corrections are handled differently in T-IPF and IPF-6.18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classification of echoes (9% less unclassified)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ice concentration calculated correctly around coastline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24% more freeboard measurements in T-IPF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correspondence with </a:t>
            </a:r>
            <a:r>
              <a:rPr lang="en-US" dirty="0" err="1"/>
              <a:t>CryoSat</a:t>
            </a:r>
            <a:r>
              <a:rPr lang="en-US" dirty="0"/>
              <a:t> freeboard histogram for T-IPF (&lt;2cm bias)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T-IPF gridded freeboard uncertainty equivalent to CS2 (and big improvement on IPF).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tuning of </a:t>
            </a:r>
            <a:r>
              <a:rPr lang="en-US" dirty="0" err="1"/>
              <a:t>retracker</a:t>
            </a:r>
            <a:r>
              <a:rPr lang="en-US" dirty="0"/>
              <a:t> bias, and discrimination parameters with whole Arctic winter and summer season </a:t>
            </a:r>
            <a:br>
              <a:rPr lang="en-US" dirty="0"/>
            </a:br>
            <a:r>
              <a:rPr lang="en-US" dirty="0"/>
              <a:t>of T-IPF data required to reduce bias to CryoSat-2 further.</a:t>
            </a:r>
          </a:p>
        </p:txBody>
      </p:sp>
    </p:spTree>
    <p:extLst>
      <p:ext uri="{BB962C8B-B14F-4D97-AF65-F5344CB8AC3E}">
        <p14:creationId xmlns:p14="http://schemas.microsoft.com/office/powerpoint/2010/main" val="359091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22A449-67EE-4042-B1D1-41B78B2148C2}"/>
              </a:ext>
            </a:extLst>
          </p:cNvPr>
          <p:cNvSpPr txBox="1"/>
          <p:nvPr/>
        </p:nvSpPr>
        <p:spPr>
          <a:xfrm>
            <a:off x="1043608" y="460071"/>
            <a:ext cx="656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Changes in S3__SR_2_CON_AX Thresholds used in  T-IPF for Sea 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2C22F-2D71-3E48-A52F-CE0B49BFEAF8}"/>
              </a:ext>
            </a:extLst>
          </p:cNvPr>
          <p:cNvSpPr txBox="1"/>
          <p:nvPr/>
        </p:nvSpPr>
        <p:spPr>
          <a:xfrm>
            <a:off x="1133060" y="1470991"/>
            <a:ext cx="2250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Ice Discrimination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EB3158F-DE8C-4A41-846A-B14F49CDBC2E}"/>
              </a:ext>
            </a:extLst>
          </p:cNvPr>
          <p:cNvGraphicFramePr>
            <a:graphicFrameLocks noGrp="1"/>
          </p:cNvGraphicFramePr>
          <p:nvPr/>
        </p:nvGraphicFramePr>
        <p:xfrm>
          <a:off x="1133060" y="2023481"/>
          <a:ext cx="81279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403619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8106659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48803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T-IPF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56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ALT_MAN_WAV_02:</a:t>
                      </a:r>
                      <a:br>
                        <a:rPr lang="en-US" dirty="0"/>
                      </a:br>
                      <a:r>
                        <a:rPr lang="en-US" dirty="0" err="1"/>
                        <a:t>peakiness_high_ths_ice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387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Peakiness_low_ths_lead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71588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847B4EF-A06C-B040-9442-ECCE698681AC}"/>
              </a:ext>
            </a:extLst>
          </p:cNvPr>
          <p:cNvSpPr txBox="1"/>
          <p:nvPr/>
        </p:nvSpPr>
        <p:spPr>
          <a:xfrm>
            <a:off x="1151943" y="3856383"/>
            <a:ext cx="221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Ice </a:t>
            </a:r>
            <a:r>
              <a:rPr lang="en-US" dirty="0" err="1"/>
              <a:t>Retracker</a:t>
            </a:r>
            <a:r>
              <a:rPr lang="en-US" dirty="0"/>
              <a:t> Bias</a:t>
            </a: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647BC9B1-2248-7C4C-9760-B48058B3DF07}"/>
              </a:ext>
            </a:extLst>
          </p:cNvPr>
          <p:cNvGraphicFramePr>
            <a:graphicFrameLocks noGrp="1"/>
          </p:cNvGraphicFramePr>
          <p:nvPr/>
        </p:nvGraphicFramePr>
        <p:xfrm>
          <a:off x="1151943" y="4433225"/>
          <a:ext cx="812799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403619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8106659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48803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T-IPF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56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ALT_RET_ICE_06:</a:t>
                      </a:r>
                      <a:br>
                        <a:rPr lang="en-US" dirty="0"/>
                      </a:br>
                      <a:r>
                        <a:rPr lang="en-US" dirty="0" err="1"/>
                        <a:t>diffuse_bias_c</a:t>
                      </a:r>
                      <a:r>
                        <a:rPr lang="en-US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0.1789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38768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7F7D487-B941-E942-A32F-FBA22C27A4ED}"/>
              </a:ext>
            </a:extLst>
          </p:cNvPr>
          <p:cNvSpPr txBox="1"/>
          <p:nvPr/>
        </p:nvSpPr>
        <p:spPr>
          <a:xfrm>
            <a:off x="1151943" y="6028597"/>
            <a:ext cx="951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Based on tuning studies from IPF data (will need repeating with T-IPF once enough data is available)</a:t>
            </a:r>
          </a:p>
        </p:txBody>
      </p:sp>
    </p:spTree>
    <p:extLst>
      <p:ext uri="{BB962C8B-B14F-4D97-AF65-F5344CB8AC3E}">
        <p14:creationId xmlns:p14="http://schemas.microsoft.com/office/powerpoint/2010/main" val="375478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C5CADBE-F976-C94C-BA9D-744D24AE5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205" y="1019418"/>
            <a:ext cx="5163239" cy="5293953"/>
          </a:xfrm>
          <a:prstGeom prst="rect">
            <a:avLst/>
          </a:prstGeom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73DF41F4-E134-AA45-A1EF-5419854426E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61" y="133666"/>
            <a:ext cx="1248033" cy="1109026"/>
          </a:xfrm>
          <a:prstGeom prst="rect">
            <a:avLst/>
          </a:prstGeom>
        </p:spPr>
      </p:pic>
      <p:pic>
        <p:nvPicPr>
          <p:cNvPr id="6" name="Picture 2" descr="UK Space Facilities University College London, Mullard Space Science  Laboratory (MSSL)">
            <a:extLst>
              <a:ext uri="{FF2B5EF4-FFF2-40B4-BE49-F238E27FC236}">
                <a16:creationId xmlns:a16="http://schemas.microsoft.com/office/drawing/2014/main" id="{B2C85B67-ECFA-3B4D-80CF-DF9DF1E1B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064" y="6151836"/>
            <a:ext cx="1145130" cy="70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C69C15-CB46-F74E-B74E-F77FE440229E}"/>
              </a:ext>
            </a:extLst>
          </p:cNvPr>
          <p:cNvSpPr txBox="1"/>
          <p:nvPr/>
        </p:nvSpPr>
        <p:spPr>
          <a:xfrm>
            <a:off x="1204623" y="351041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7314A7-6729-544F-A4CD-7D3491521B58}"/>
              </a:ext>
            </a:extLst>
          </p:cNvPr>
          <p:cNvSpPr/>
          <p:nvPr/>
        </p:nvSpPr>
        <p:spPr>
          <a:xfrm>
            <a:off x="8170590" y="351041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72781D-D840-B345-B26A-E33F50ADD94D}"/>
              </a:ext>
            </a:extLst>
          </p:cNvPr>
          <p:cNvSpPr/>
          <p:nvPr/>
        </p:nvSpPr>
        <p:spPr>
          <a:xfrm>
            <a:off x="4691270" y="4442791"/>
            <a:ext cx="1540565" cy="8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12BD97-234F-7743-825F-74C73A960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48" y="977374"/>
            <a:ext cx="5278204" cy="5378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5AF9AA-6B41-5447-98F4-12E9FA2CB812}"/>
              </a:ext>
            </a:extLst>
          </p:cNvPr>
          <p:cNvSpPr txBox="1"/>
          <p:nvPr/>
        </p:nvSpPr>
        <p:spPr>
          <a:xfrm>
            <a:off x="4649118" y="385590"/>
            <a:ext cx="218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Area Coverage/Mode</a:t>
            </a:r>
          </a:p>
        </p:txBody>
      </p:sp>
    </p:spTree>
    <p:extLst>
      <p:ext uri="{BB962C8B-B14F-4D97-AF65-F5344CB8AC3E}">
        <p14:creationId xmlns:p14="http://schemas.microsoft.com/office/powerpoint/2010/main" val="93047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C69C15-CB46-F74E-B74E-F77FE440229E}"/>
              </a:ext>
            </a:extLst>
          </p:cNvPr>
          <p:cNvSpPr txBox="1"/>
          <p:nvPr/>
        </p:nvSpPr>
        <p:spPr>
          <a:xfrm>
            <a:off x="1204623" y="351041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7314A7-6729-544F-A4CD-7D3491521B58}"/>
              </a:ext>
            </a:extLst>
          </p:cNvPr>
          <p:cNvSpPr/>
          <p:nvPr/>
        </p:nvSpPr>
        <p:spPr>
          <a:xfrm>
            <a:off x="8170590" y="351041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72781D-D840-B345-B26A-E33F50ADD94D}"/>
              </a:ext>
            </a:extLst>
          </p:cNvPr>
          <p:cNvSpPr/>
          <p:nvPr/>
        </p:nvSpPr>
        <p:spPr>
          <a:xfrm>
            <a:off x="4691270" y="4442791"/>
            <a:ext cx="1540565" cy="8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AF9AA-6B41-5447-98F4-12E9FA2CB812}"/>
              </a:ext>
            </a:extLst>
          </p:cNvPr>
          <p:cNvSpPr txBox="1"/>
          <p:nvPr/>
        </p:nvSpPr>
        <p:spPr>
          <a:xfrm>
            <a:off x="4649118" y="385590"/>
            <a:ext cx="218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Area Coverage/Mode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8504C-3F84-8F4F-8A34-48EB4922C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36" y="1094858"/>
            <a:ext cx="6406662" cy="5362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0F42F6-2B96-DB44-8E2B-A5C3FEBCE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17" y="1242692"/>
            <a:ext cx="6227461" cy="52142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3E043B-3621-D643-83D1-B879AA45853E}"/>
              </a:ext>
            </a:extLst>
          </p:cNvPr>
          <p:cNvSpPr/>
          <p:nvPr/>
        </p:nvSpPr>
        <p:spPr>
          <a:xfrm>
            <a:off x="5298448" y="4585168"/>
            <a:ext cx="1540565" cy="8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E4CA8-FBAE-2745-B294-86E264FAC7A6}"/>
              </a:ext>
            </a:extLst>
          </p:cNvPr>
          <p:cNvSpPr/>
          <p:nvPr/>
        </p:nvSpPr>
        <p:spPr>
          <a:xfrm>
            <a:off x="11338514" y="4622145"/>
            <a:ext cx="1540565" cy="8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00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9A9605-9B15-CC48-BE72-CD368B605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891" y="0"/>
            <a:ext cx="761510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FE51DC-BE27-E844-B202-996E8AA2466F}"/>
              </a:ext>
            </a:extLst>
          </p:cNvPr>
          <p:cNvSpPr txBox="1"/>
          <p:nvPr/>
        </p:nvSpPr>
        <p:spPr>
          <a:xfrm>
            <a:off x="989616" y="2828085"/>
            <a:ext cx="37503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T-IPF was not processed </a:t>
            </a:r>
          </a:p>
          <a:p>
            <a:r>
              <a:rPr lang="en-US" sz="2800" dirty="0"/>
              <a:t>Equator to Equator</a:t>
            </a:r>
          </a:p>
          <a:p>
            <a:r>
              <a:rPr lang="en-US" sz="2800" dirty="0"/>
              <a:t>(as it should be)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4D3E6-1309-9A41-9476-7733C84980B2}"/>
              </a:ext>
            </a:extLst>
          </p:cNvPr>
          <p:cNvSpPr txBox="1"/>
          <p:nvPr/>
        </p:nvSpPr>
        <p:spPr>
          <a:xfrm rot="1225128">
            <a:off x="9919253" y="3236212"/>
            <a:ext cx="966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 L2 product</a:t>
            </a:r>
          </a:p>
        </p:txBody>
      </p:sp>
    </p:spTree>
    <p:extLst>
      <p:ext uri="{BB962C8B-B14F-4D97-AF65-F5344CB8AC3E}">
        <p14:creationId xmlns:p14="http://schemas.microsoft.com/office/powerpoint/2010/main" val="217864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59149" y="31128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425116" y="31128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4F949-C5FE-A849-93E3-1031AD0F5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5" y="1057420"/>
            <a:ext cx="6885455" cy="5489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2FC12-3896-9C44-B8B1-ADB26A26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020" y="1287185"/>
            <a:ext cx="6533980" cy="5259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549440-9601-FA40-BCAB-54F9F1F3E5D8}"/>
              </a:ext>
            </a:extLst>
          </p:cNvPr>
          <p:cNvSpPr txBox="1"/>
          <p:nvPr/>
        </p:nvSpPr>
        <p:spPr>
          <a:xfrm>
            <a:off x="4452730" y="397565"/>
            <a:ext cx="272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Missing corrections in both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47A54-DABA-124F-993A-BDE19C2BE589}"/>
              </a:ext>
            </a:extLst>
          </p:cNvPr>
          <p:cNvSpPr txBox="1"/>
          <p:nvPr/>
        </p:nvSpPr>
        <p:spPr>
          <a:xfrm>
            <a:off x="1459149" y="6362049"/>
            <a:ext cx="192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Correction missing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D87E1-447A-CC4B-A6AF-CC59F7799496}"/>
              </a:ext>
            </a:extLst>
          </p:cNvPr>
          <p:cNvSpPr txBox="1"/>
          <p:nvPr/>
        </p:nvSpPr>
        <p:spPr>
          <a:xfrm>
            <a:off x="7109190" y="6362049"/>
            <a:ext cx="192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Correction missing</a:t>
            </a:r>
          </a:p>
        </p:txBody>
      </p:sp>
    </p:spTree>
    <p:extLst>
      <p:ext uri="{BB962C8B-B14F-4D97-AF65-F5344CB8AC3E}">
        <p14:creationId xmlns:p14="http://schemas.microsoft.com/office/powerpoint/2010/main" val="1572588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F30AEC-9483-C54D-8F32-B293F8BCA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62"/>
          <a:stretch/>
        </p:blipFill>
        <p:spPr>
          <a:xfrm>
            <a:off x="2005393" y="666362"/>
            <a:ext cx="4880893" cy="6264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55AAC3-90BB-C442-A55D-3EB12FC38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44" y="593123"/>
            <a:ext cx="4969428" cy="6264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3D009-C6AE-D943-89B0-BA2A2BF47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481" y="49426"/>
            <a:ext cx="2768726" cy="69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853134-1581-084D-85CA-0732D3707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75"/>
            <a:ext cx="2033594" cy="1737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0C20A9-4196-6D45-B965-7A66A7DC1865}"/>
              </a:ext>
            </a:extLst>
          </p:cNvPr>
          <p:cNvSpPr txBox="1"/>
          <p:nvPr/>
        </p:nvSpPr>
        <p:spPr>
          <a:xfrm>
            <a:off x="5464480" y="1031356"/>
            <a:ext cx="63152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T-IPF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1D1E1-C249-D84E-83A4-5562602B9B4C}"/>
              </a:ext>
            </a:extLst>
          </p:cNvPr>
          <p:cNvSpPr txBox="1"/>
          <p:nvPr/>
        </p:nvSpPr>
        <p:spPr>
          <a:xfrm>
            <a:off x="10183885" y="1031356"/>
            <a:ext cx="46679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IPF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00D0B-EA37-2545-A4D8-FC47BCD8A6A0}"/>
              </a:ext>
            </a:extLst>
          </p:cNvPr>
          <p:cNvSpPr txBox="1"/>
          <p:nvPr/>
        </p:nvSpPr>
        <p:spPr>
          <a:xfrm>
            <a:off x="0" y="3702166"/>
            <a:ext cx="227491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Expected </a:t>
            </a:r>
            <a:r>
              <a:rPr lang="en-US" sz="1400" dirty="0" err="1"/>
              <a:t>behaviour</a:t>
            </a:r>
            <a:br>
              <a:rPr lang="en-US" sz="1400" dirty="0"/>
            </a:br>
            <a:r>
              <a:rPr lang="en-US" sz="1400" dirty="0"/>
              <a:t>in T-IPF and  IPF 6.19</a:t>
            </a:r>
            <a:br>
              <a:rPr lang="en-US" sz="1400" dirty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not good for comparison</a:t>
            </a:r>
            <a:br>
              <a:rPr lang="en-US" sz="1400" dirty="0"/>
            </a:br>
            <a:r>
              <a:rPr lang="en-US" sz="1400" dirty="0"/>
              <a:t>statistics between T-IPF </a:t>
            </a:r>
            <a:br>
              <a:rPr lang="en-US" sz="1400" dirty="0"/>
            </a:br>
            <a:r>
              <a:rPr lang="en-US" sz="1400" dirty="0"/>
              <a:t>and reference data </a:t>
            </a:r>
            <a:br>
              <a:rPr lang="en-US" sz="1400" dirty="0"/>
            </a:br>
            <a:r>
              <a:rPr lang="en-US" sz="1400" dirty="0"/>
              <a:t>set (6.18)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6B9695-89FF-FB44-BB6F-4FA65413AF0E}"/>
              </a:ext>
            </a:extLst>
          </p:cNvPr>
          <p:cNvSpPr txBox="1"/>
          <p:nvPr/>
        </p:nvSpPr>
        <p:spPr>
          <a:xfrm>
            <a:off x="223505" y="2252183"/>
            <a:ext cx="2002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Missing tracks</a:t>
            </a:r>
          </a:p>
          <a:p>
            <a:r>
              <a:rPr lang="en-US" dirty="0"/>
              <a:t>In T-IPF due to</a:t>
            </a:r>
          </a:p>
          <a:p>
            <a:r>
              <a:rPr lang="en-US" dirty="0"/>
              <a:t>missing corrections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DDB011-E03A-6241-BA57-0A7DF71B2DE3}"/>
              </a:ext>
            </a:extLst>
          </p:cNvPr>
          <p:cNvSpPr/>
          <p:nvPr/>
        </p:nvSpPr>
        <p:spPr>
          <a:xfrm>
            <a:off x="4182309" y="1928191"/>
            <a:ext cx="636104" cy="110324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CA2C1468-378F-EC49-AB1E-FA008117AD44}"/>
              </a:ext>
            </a:extLst>
          </p:cNvPr>
          <p:cNvCxnSpPr>
            <a:cxnSpLocks/>
          </p:cNvCxnSpPr>
          <p:nvPr/>
        </p:nvCxnSpPr>
        <p:spPr>
          <a:xfrm>
            <a:off x="1916858" y="2516454"/>
            <a:ext cx="2265451" cy="107476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036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84170-FE2D-C444-A64C-64A7EA1D5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52" y="4305487"/>
            <a:ext cx="9868216" cy="18644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4B42C8-5E12-B542-AC77-0B9B78CE378F}"/>
              </a:ext>
            </a:extLst>
          </p:cNvPr>
          <p:cNvSpPr/>
          <p:nvPr/>
        </p:nvSpPr>
        <p:spPr>
          <a:xfrm>
            <a:off x="5395751" y="373735"/>
            <a:ext cx="319489" cy="2897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4DE12-E9F2-0440-B4AA-B0FA91D6092A}"/>
              </a:ext>
            </a:extLst>
          </p:cNvPr>
          <p:cNvSpPr txBox="1"/>
          <p:nvPr/>
        </p:nvSpPr>
        <p:spPr>
          <a:xfrm>
            <a:off x="5096983" y="2062112"/>
            <a:ext cx="264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 padding: 2x sampling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1E1831-05A9-BE49-8304-D51EA5F83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713" y="436499"/>
            <a:ext cx="1789522" cy="1567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1A8595-D9B8-B847-B917-4D5A74F32907}"/>
              </a:ext>
            </a:extLst>
          </p:cNvPr>
          <p:cNvSpPr txBox="1"/>
          <p:nvPr/>
        </p:nvSpPr>
        <p:spPr>
          <a:xfrm>
            <a:off x="5300911" y="109330"/>
            <a:ext cx="20374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Arctic: Beaufort Sea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681919-9D83-2042-8992-11AC490D5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393" y="2394933"/>
            <a:ext cx="9919676" cy="191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B84AC0-DA9C-8F45-91EF-A0615178F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36" y="325801"/>
            <a:ext cx="1695439" cy="1628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8354683" y="2586507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9086553" y="4568892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090FF4-9895-2447-839C-30324AE2CCB4}"/>
              </a:ext>
            </a:extLst>
          </p:cNvPr>
          <p:cNvCxnSpPr/>
          <p:nvPr/>
        </p:nvCxnSpPr>
        <p:spPr>
          <a:xfrm>
            <a:off x="844826" y="2504661"/>
            <a:ext cx="0" cy="13716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7F868F3-5586-A948-AF12-C4954A878FAC}"/>
              </a:ext>
            </a:extLst>
          </p:cNvPr>
          <p:cNvSpPr txBox="1"/>
          <p:nvPr/>
        </p:nvSpPr>
        <p:spPr>
          <a:xfrm>
            <a:off x="341691" y="298465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256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06324C-45D5-9A4C-BE49-1272981375BB}"/>
              </a:ext>
            </a:extLst>
          </p:cNvPr>
          <p:cNvCxnSpPr/>
          <p:nvPr/>
        </p:nvCxnSpPr>
        <p:spPr>
          <a:xfrm>
            <a:off x="838316" y="4462143"/>
            <a:ext cx="0" cy="13716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CD78F88-AA1A-744C-97E7-D297AB45F74F}"/>
              </a:ext>
            </a:extLst>
          </p:cNvPr>
          <p:cNvSpPr txBox="1"/>
          <p:nvPr/>
        </p:nvSpPr>
        <p:spPr>
          <a:xfrm>
            <a:off x="335181" y="494214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128</a:t>
            </a:r>
          </a:p>
        </p:txBody>
      </p:sp>
    </p:spTree>
    <p:extLst>
      <p:ext uri="{BB962C8B-B14F-4D97-AF65-F5344CB8AC3E}">
        <p14:creationId xmlns:p14="http://schemas.microsoft.com/office/powerpoint/2010/main" val="148539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1254</Words>
  <Application>Microsoft Macintosh PowerPoint</Application>
  <PresentationFormat>Widescreen</PresentationFormat>
  <Paragraphs>201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Menlo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S3 Performance  over Land Ice</dc:title>
  <dc:creator>Muir, Alan</dc:creator>
  <cp:lastModifiedBy>Muir, Alan</cp:lastModifiedBy>
  <cp:revision>4</cp:revision>
  <dcterms:created xsi:type="dcterms:W3CDTF">2021-11-04T13:37:34Z</dcterms:created>
  <dcterms:modified xsi:type="dcterms:W3CDTF">2021-11-11T12:56:40Z</dcterms:modified>
</cp:coreProperties>
</file>